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257" r:id="rId2"/>
    <p:sldId id="838" r:id="rId3"/>
    <p:sldId id="780" r:id="rId4"/>
    <p:sldId id="807" r:id="rId5"/>
    <p:sldId id="809" r:id="rId6"/>
    <p:sldId id="839" r:id="rId7"/>
    <p:sldId id="810" r:id="rId8"/>
    <p:sldId id="259" r:id="rId9"/>
    <p:sldId id="742" r:id="rId10"/>
    <p:sldId id="732" r:id="rId11"/>
    <p:sldId id="733" r:id="rId12"/>
    <p:sldId id="734" r:id="rId13"/>
    <p:sldId id="735" r:id="rId14"/>
    <p:sldId id="736" r:id="rId15"/>
    <p:sldId id="743" r:id="rId16"/>
    <p:sldId id="750" r:id="rId17"/>
    <p:sldId id="751" r:id="rId18"/>
    <p:sldId id="746" r:id="rId19"/>
    <p:sldId id="747" r:id="rId20"/>
    <p:sldId id="748" r:id="rId21"/>
    <p:sldId id="749" r:id="rId22"/>
    <p:sldId id="745" r:id="rId23"/>
    <p:sldId id="753" r:id="rId24"/>
    <p:sldId id="754" r:id="rId25"/>
    <p:sldId id="761" r:id="rId26"/>
    <p:sldId id="762" r:id="rId27"/>
    <p:sldId id="843" r:id="rId28"/>
    <p:sldId id="860" r:id="rId29"/>
    <p:sldId id="763" r:id="rId30"/>
    <p:sldId id="764" r:id="rId31"/>
    <p:sldId id="844" r:id="rId32"/>
    <p:sldId id="845" r:id="rId33"/>
    <p:sldId id="846" r:id="rId34"/>
    <p:sldId id="765" r:id="rId35"/>
    <p:sldId id="767" r:id="rId36"/>
    <p:sldId id="861" r:id="rId37"/>
    <p:sldId id="768" r:id="rId38"/>
    <p:sldId id="769" r:id="rId39"/>
    <p:sldId id="770" r:id="rId40"/>
    <p:sldId id="862" r:id="rId41"/>
    <p:sldId id="863" r:id="rId42"/>
    <p:sldId id="779" r:id="rId43"/>
    <p:sldId id="782" r:id="rId44"/>
    <p:sldId id="260" r:id="rId45"/>
    <p:sldId id="261" r:id="rId46"/>
    <p:sldId id="262" r:id="rId47"/>
    <p:sldId id="263" r:id="rId48"/>
    <p:sldId id="851" r:id="rId49"/>
    <p:sldId id="852" r:id="rId50"/>
    <p:sldId id="264" r:id="rId51"/>
    <p:sldId id="265" r:id="rId52"/>
    <p:sldId id="266" r:id="rId53"/>
    <p:sldId id="267" r:id="rId54"/>
    <p:sldId id="268" r:id="rId55"/>
    <p:sldId id="269" r:id="rId56"/>
    <p:sldId id="271" r:id="rId57"/>
    <p:sldId id="853" r:id="rId58"/>
    <p:sldId id="864" r:id="rId59"/>
    <p:sldId id="865" r:id="rId60"/>
    <p:sldId id="272" r:id="rId61"/>
    <p:sldId id="273" r:id="rId62"/>
    <p:sldId id="275" r:id="rId63"/>
    <p:sldId id="312" r:id="rId64"/>
    <p:sldId id="313" r:id="rId65"/>
    <p:sldId id="276" r:id="rId66"/>
    <p:sldId id="866" r:id="rId67"/>
    <p:sldId id="867" r:id="rId68"/>
    <p:sldId id="286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2EAFF"/>
    <a:srgbClr val="FFEAEB"/>
    <a:srgbClr val="17F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0"/>
    <p:restoredTop sz="96405"/>
  </p:normalViewPr>
  <p:slideViewPr>
    <p:cSldViewPr snapToGrid="0" snapToObjects="1">
      <p:cViewPr>
        <p:scale>
          <a:sx n="103" d="100"/>
          <a:sy n="103" d="100"/>
        </p:scale>
        <p:origin x="150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30512-954C-1D43-9758-1E1C07278161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A416C-A49D-674C-AACA-97301EC1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food was</a:t>
            </a:r>
            <a:r>
              <a:rPr lang="en-US" baseline="0" dirty="0"/>
              <a:t> sparse on newly formed volcanic islands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82805-0A6F-7543-BD53-EE7298F9ECD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5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eaLnBrk="1" hangingPunct="1"/>
            <a:fld id="{180ADB6C-9319-114D-BA82-2DFC69E4A351}" type="slidenum">
              <a:rPr lang="en-US" sz="1200">
                <a:latin typeface="Arial" charset="0"/>
              </a:rPr>
              <a:pPr eaLnBrk="1" hangingPunct="1"/>
              <a:t>26</a:t>
            </a:fld>
            <a:endParaRPr lang="en-US" sz="1200">
              <a:latin typeface="Arial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Species 1 = wolf, Species 2 = dog</a:t>
            </a:r>
          </a:p>
        </p:txBody>
      </p:sp>
    </p:spTree>
    <p:extLst>
      <p:ext uri="{BB962C8B-B14F-4D97-AF65-F5344CB8AC3E}">
        <p14:creationId xmlns:p14="http://schemas.microsoft.com/office/powerpoint/2010/main" val="2314822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eaLnBrk="1" hangingPunct="1"/>
            <a:fld id="{1D85C840-C788-DC4D-8E7C-9C92B78EE9DF}" type="slidenum">
              <a:rPr lang="en-US" sz="1200">
                <a:latin typeface="Arial" charset="0"/>
              </a:rPr>
              <a:pPr eaLnBrk="1" hangingPunct="1"/>
              <a:t>27</a:t>
            </a:fld>
            <a:endParaRPr lang="en-US" sz="1200">
              <a:latin typeface="Arial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Or maybe</a:t>
            </a:r>
            <a:r>
              <a:rPr lang="en-US" baseline="0" dirty="0"/>
              <a:t> the ancestor was ACG, and </a:t>
            </a:r>
            <a:r>
              <a:rPr lang="en-US" baseline="0" dirty="0" err="1"/>
              <a:t>polars</a:t>
            </a:r>
            <a:r>
              <a:rPr lang="en-US" baseline="0" dirty="0"/>
              <a:t> got a substitution while grizzlies got a deletion.</a:t>
            </a:r>
          </a:p>
          <a:p>
            <a:pPr eaLnBrk="1" hangingPunct="1"/>
            <a:r>
              <a:rPr lang="en-US" baseline="0" dirty="0"/>
              <a:t>Is that more or less likely than either </a:t>
            </a:r>
            <a:r>
              <a:rPr lang="en-US" baseline="0" dirty="0" err="1"/>
              <a:t>scenarion</a:t>
            </a:r>
            <a:r>
              <a:rPr lang="en-US" baseline="0" dirty="0"/>
              <a:t> shown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24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eaLnBrk="1" hangingPunct="1"/>
            <a:fld id="{1D85C840-C788-DC4D-8E7C-9C92B78EE9DF}" type="slidenum">
              <a:rPr lang="en-US" sz="1200">
                <a:latin typeface="Arial" charset="0"/>
              </a:rPr>
              <a:pPr eaLnBrk="1" hangingPunct="1"/>
              <a:t>28</a:t>
            </a:fld>
            <a:endParaRPr lang="en-US" sz="1200">
              <a:latin typeface="Arial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Or maybe</a:t>
            </a:r>
            <a:r>
              <a:rPr lang="en-US" baseline="0" dirty="0"/>
              <a:t> the ancestor was ACG, and </a:t>
            </a:r>
            <a:r>
              <a:rPr lang="en-US" baseline="0" dirty="0" err="1"/>
              <a:t>polars</a:t>
            </a:r>
            <a:r>
              <a:rPr lang="en-US" baseline="0" dirty="0"/>
              <a:t> got a substitution while grizzlies got a deletion.</a:t>
            </a:r>
          </a:p>
          <a:p>
            <a:pPr eaLnBrk="1" hangingPunct="1"/>
            <a:r>
              <a:rPr lang="en-US" baseline="0" dirty="0"/>
              <a:t>Is that more or less likely than either </a:t>
            </a:r>
            <a:r>
              <a:rPr lang="en-US" baseline="0" dirty="0" err="1"/>
              <a:t>scenarion</a:t>
            </a:r>
            <a:r>
              <a:rPr lang="en-US" baseline="0" dirty="0"/>
              <a:t> shown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80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A416C-A49D-674C-AACA-97301EC162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97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looked at a sample GP</a:t>
            </a:r>
            <a:r>
              <a:rPr lang="en-US" baseline="0" dirty="0"/>
              <a:t> page in HOMEWORK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FE074-D3BD-BC4A-A87E-C75C7AEC203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02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about what is E-value</a:t>
            </a:r>
            <a:r>
              <a:rPr lang="en-US" baseline="0" dirty="0"/>
              <a:t> will be weighted heavily on midterm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FE074-D3BD-BC4A-A87E-C75C7AEC203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5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food was</a:t>
            </a:r>
            <a:r>
              <a:rPr lang="en-US" baseline="0" dirty="0"/>
              <a:t> sparse on newly formed volcanic islands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82805-0A6F-7543-BD53-EE7298F9ECD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26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A416C-A49D-674C-AACA-97301EC162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8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A416C-A49D-674C-AACA-97301EC162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4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A416C-A49D-674C-AACA-97301EC162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4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A416C-A49D-674C-AACA-97301EC162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7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A416C-A49D-674C-AACA-97301EC162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05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A416C-A49D-674C-AACA-97301EC162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6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defTabSz="966788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eaLnBrk="1" hangingPunct="1"/>
            <a:fld id="{180ADB6C-9319-114D-BA82-2DFC69E4A351}" type="slidenum">
              <a:rPr lang="en-US" sz="1200">
                <a:latin typeface="Arial" charset="0"/>
              </a:rPr>
              <a:pPr eaLnBrk="1" hangingPunct="1"/>
              <a:t>25</a:t>
            </a:fld>
            <a:endParaRPr lang="en-US" sz="1200">
              <a:latin typeface="Arial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Species 1 = wolf, Species 2 = dog</a:t>
            </a:r>
          </a:p>
        </p:txBody>
      </p:sp>
    </p:spTree>
    <p:extLst>
      <p:ext uri="{BB962C8B-B14F-4D97-AF65-F5344CB8AC3E}">
        <p14:creationId xmlns:p14="http://schemas.microsoft.com/office/powerpoint/2010/main" val="1579942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5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9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1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1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48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4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9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5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57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F7F3B-570E-C64B-BDAB-5E9E47BD380D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EE0D-8683-EF43-9DDC-46F57C675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blast.ncbi.nlm.nih.gov/Blast.cgi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blast.ncbi.nlm.nih.gov/Blast.cgi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6F3AC-5D0A-6244-814D-92A975D06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53" y="-1677200"/>
            <a:ext cx="8565205" cy="2387600"/>
          </a:xfrm>
        </p:spPr>
        <p:txBody>
          <a:bodyPr>
            <a:normAutofit/>
          </a:bodyPr>
          <a:lstStyle/>
          <a:p>
            <a:r>
              <a:rPr lang="en-US" sz="4400" dirty="0"/>
              <a:t>BLAST</a:t>
            </a:r>
          </a:p>
        </p:txBody>
      </p:sp>
      <p:pic>
        <p:nvPicPr>
          <p:cNvPr id="6" name="Picture 5" descr="Blast_Distn.tiff">
            <a:extLst>
              <a:ext uri="{FF2B5EF4-FFF2-40B4-BE49-F238E27FC236}">
                <a16:creationId xmlns:a16="http://schemas.microsoft.com/office/drawing/2014/main" id="{278BFF59-6D36-D449-88C6-38DD3E849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32" y="3914759"/>
            <a:ext cx="3503036" cy="2689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6" descr="DNA-hirez.png">
            <a:extLst>
              <a:ext uri="{FF2B5EF4-FFF2-40B4-BE49-F238E27FC236}">
                <a16:creationId xmlns:a16="http://schemas.microsoft.com/office/drawing/2014/main" id="{68F2B578-0D87-6349-97FE-81B050C1D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454"/>
            <a:ext cx="9309369" cy="112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C48E78-A424-C642-B59E-DBF79D6F3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380" y="1747394"/>
            <a:ext cx="3503036" cy="1965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F962F395-B0B9-6545-B5F5-E70EA7C0E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0E28A57-FC4D-224D-B08A-84DC00F97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36" y="4869501"/>
            <a:ext cx="2664174" cy="15640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D86F481-4359-114A-BE5B-4D690771A336}"/>
              </a:ext>
            </a:extLst>
          </p:cNvPr>
          <p:cNvGrpSpPr/>
          <p:nvPr/>
        </p:nvGrpSpPr>
        <p:grpSpPr>
          <a:xfrm>
            <a:off x="5403916" y="2183063"/>
            <a:ext cx="2682294" cy="2683803"/>
            <a:chOff x="1143000" y="1817005"/>
            <a:chExt cx="2682294" cy="2683803"/>
          </a:xfrm>
        </p:grpSpPr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78E1BACB-4E5D-7241-997A-05CD286E1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2371" y="3602038"/>
              <a:ext cx="3826" cy="898770"/>
            </a:xfrm>
            <a:prstGeom prst="line">
              <a:avLst/>
            </a:prstGeom>
            <a:noFill/>
            <a:ln w="57150">
              <a:solidFill>
                <a:srgbClr val="0000CC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27FC2720-3BC3-6140-A8A5-BC9C9C17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817005"/>
              <a:ext cx="2682294" cy="17850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1291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Speciation example: </a:t>
            </a:r>
            <a:r>
              <a:rPr lang="en-US" i="1" dirty="0" err="1"/>
              <a:t>Amblyrhynchus</a:t>
            </a:r>
            <a:r>
              <a:rPr lang="en-US" i="1" dirty="0"/>
              <a:t> </a:t>
            </a:r>
            <a:r>
              <a:rPr lang="en-US" i="1" dirty="0" err="1"/>
              <a:t>cristatus</a:t>
            </a:r>
            <a:r>
              <a:rPr lang="en-US" i="1" dirty="0"/>
              <a:t> (</a:t>
            </a:r>
            <a:r>
              <a:rPr lang="en-US" dirty="0"/>
              <a:t>Galapagos marine iguana)</a:t>
            </a:r>
          </a:p>
        </p:txBody>
      </p:sp>
      <p:sp>
        <p:nvSpPr>
          <p:cNvPr id="3" name="Rectangle 2"/>
          <p:cNvSpPr/>
          <p:nvPr/>
        </p:nvSpPr>
        <p:spPr>
          <a:xfrm>
            <a:off x="7239000" y="6096000"/>
            <a:ext cx="2819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69908"/>
            <a:ext cx="3556000" cy="2667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795148"/>
            <a:ext cx="3987800" cy="2654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868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-17615"/>
            <a:ext cx="10621528" cy="68756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solidFill>
            <a:schemeClr val="bg1">
              <a:alpha val="77000"/>
            </a:schemeClr>
          </a:solidFill>
          <a:ln w="28575" cmpd="sng">
            <a:solidFill>
              <a:srgbClr val="0000FF"/>
            </a:solidFill>
          </a:ln>
        </p:spPr>
        <p:txBody>
          <a:bodyPr/>
          <a:lstStyle/>
          <a:p>
            <a:r>
              <a:rPr lang="en-US" dirty="0"/>
              <a:t>500 miles west of Ecuador …</a:t>
            </a:r>
          </a:p>
        </p:txBody>
      </p:sp>
    </p:spTree>
    <p:extLst>
      <p:ext uri="{BB962C8B-B14F-4D97-AF65-F5344CB8AC3E}">
        <p14:creationId xmlns:p14="http://schemas.microsoft.com/office/powerpoint/2010/main" val="49438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9886"/>
            <a:ext cx="9372600" cy="813788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solidFill>
            <a:schemeClr val="bg1">
              <a:alpha val="77000"/>
            </a:schemeClr>
          </a:solidFill>
          <a:ln w="28575" cmpd="sng">
            <a:solidFill>
              <a:srgbClr val="0000FF"/>
            </a:solidFill>
          </a:ln>
        </p:spPr>
        <p:txBody>
          <a:bodyPr/>
          <a:lstStyle/>
          <a:p>
            <a:r>
              <a:rPr lang="en-US" dirty="0"/>
              <a:t>500 miles west of Ecuador …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457200" y="5334000"/>
            <a:ext cx="8229600" cy="1143000"/>
          </a:xfrm>
          <a:prstGeom prst="rect">
            <a:avLst/>
          </a:prstGeom>
          <a:solidFill>
            <a:schemeClr val="bg1">
              <a:alpha val="77000"/>
            </a:schemeClr>
          </a:solidFill>
          <a:ln w="28575" cmpd="sng">
            <a:solidFill>
              <a:srgbClr val="0000FF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</a:defRPr>
            </a:lvl9pPr>
          </a:lstStyle>
          <a:p>
            <a:r>
              <a:rPr lang="en-US" dirty="0"/>
              <a:t>The Galapagos Islands</a:t>
            </a:r>
          </a:p>
        </p:txBody>
      </p:sp>
    </p:spTree>
    <p:extLst>
      <p:ext uri="{BB962C8B-B14F-4D97-AF65-F5344CB8AC3E}">
        <p14:creationId xmlns:p14="http://schemas.microsoft.com/office/powerpoint/2010/main" val="67686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9886"/>
            <a:ext cx="9372600" cy="813788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solidFill>
            <a:schemeClr val="bg1">
              <a:alpha val="77000"/>
            </a:schemeClr>
          </a:solidFill>
          <a:ln w="28575" cmpd="sng">
            <a:solidFill>
              <a:srgbClr val="0000FF"/>
            </a:solidFill>
          </a:ln>
        </p:spPr>
        <p:txBody>
          <a:bodyPr/>
          <a:lstStyle/>
          <a:p>
            <a:pPr algn="ctr"/>
            <a:r>
              <a:rPr lang="en-US" dirty="0"/>
              <a:t>Darwin visited in 1835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457200" y="5334000"/>
            <a:ext cx="8229600" cy="1143000"/>
          </a:xfrm>
          <a:prstGeom prst="rect">
            <a:avLst/>
          </a:prstGeom>
          <a:solidFill>
            <a:schemeClr val="bg1">
              <a:alpha val="77000"/>
            </a:schemeClr>
          </a:solidFill>
          <a:ln w="28575" cmpd="sng">
            <a:solidFill>
              <a:srgbClr val="0000FF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CC"/>
                </a:solidFill>
                <a:latin typeface="Rockwell" pitchFamily="18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But </a:t>
            </a:r>
            <a:r>
              <a:rPr lang="en-US" i="1" dirty="0">
                <a:solidFill>
                  <a:schemeClr val="tx1"/>
                </a:solidFill>
              </a:rPr>
              <a:t>long</a:t>
            </a:r>
            <a:r>
              <a:rPr lang="en-US" dirty="0">
                <a:solidFill>
                  <a:schemeClr val="tx1"/>
                </a:solidFill>
              </a:rPr>
              <a:t> before then…</a:t>
            </a:r>
          </a:p>
        </p:txBody>
      </p:sp>
    </p:spTree>
    <p:extLst>
      <p:ext uri="{BB962C8B-B14F-4D97-AF65-F5344CB8AC3E}">
        <p14:creationId xmlns:p14="http://schemas.microsoft.com/office/powerpoint/2010/main" val="246544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9886"/>
            <a:ext cx="9372600" cy="81378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8 Million Years Ago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100" y="1151965"/>
            <a:ext cx="8534400" cy="5486400"/>
          </a:xfrm>
          <a:solidFill>
            <a:srgbClr val="FFFFFF">
              <a:alpha val="59000"/>
            </a:srgbClr>
          </a:solidFill>
          <a:ln w="28575" cmpd="sng">
            <a:solidFill>
              <a:srgbClr val="0000FF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Formation of oldest Galapagos Islands</a:t>
            </a:r>
          </a:p>
          <a:p>
            <a:r>
              <a:rPr lang="en-US" sz="3200" dirty="0"/>
              <a:t>Arrival of founder individuals from mainland (probably on logs or other flotsam)</a:t>
            </a:r>
          </a:p>
          <a:p>
            <a:r>
              <a:rPr lang="en-US" sz="3200" dirty="0"/>
              <a:t>Different habitat </a:t>
            </a:r>
            <a:r>
              <a:rPr lang="en-US" sz="3200" dirty="0">
                <a:sym typeface="Wingdings"/>
              </a:rPr>
              <a:t> different evolutionary pressures  different meaning for “fittest”  different evolution</a:t>
            </a:r>
          </a:p>
          <a:p>
            <a:r>
              <a:rPr lang="en-US" sz="3200" dirty="0">
                <a:sym typeface="Wingdings"/>
              </a:rPr>
              <a:t>Eventually mainland/island populations can</a:t>
            </a:r>
            <a:r>
              <a:rPr lang="fr-FR" sz="3200" dirty="0">
                <a:sym typeface="Wingdings"/>
              </a:rPr>
              <a:t>’</a:t>
            </a:r>
            <a:r>
              <a:rPr lang="en-US" sz="3200" dirty="0">
                <a:sym typeface="Wingdings"/>
              </a:rPr>
              <a:t>t interbreed viable offspring: </a:t>
            </a:r>
            <a:r>
              <a:rPr lang="en-US" sz="3200" i="1" dirty="0">
                <a:sym typeface="Wingdings"/>
              </a:rPr>
              <a:t>speciation</a:t>
            </a:r>
          </a:p>
          <a:p>
            <a:r>
              <a:rPr lang="en-US" sz="3200" dirty="0">
                <a:sym typeface="Wingdings"/>
              </a:rPr>
              <a:t>Divergent genes are homologous/orthologous (by definition)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5799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9886"/>
            <a:ext cx="9372600" cy="81378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8 Million Years Ago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100" y="1151965"/>
            <a:ext cx="8534400" cy="5486400"/>
          </a:xfrm>
          <a:solidFill>
            <a:srgbClr val="FFFFFF">
              <a:alpha val="59000"/>
            </a:srgbClr>
          </a:solidFill>
          <a:ln w="28575" cmpd="sng">
            <a:solidFill>
              <a:srgbClr val="0000FF"/>
            </a:solidFill>
          </a:ln>
        </p:spPr>
        <p:txBody>
          <a:bodyPr>
            <a:normAutofit/>
          </a:bodyPr>
          <a:lstStyle/>
          <a:p>
            <a:r>
              <a:rPr lang="en-US" sz="3600" dirty="0"/>
              <a:t>We need software techniques for comparing 2 nucleotide or protein sequences:</a:t>
            </a:r>
            <a:endParaRPr lang="en-US" sz="3600" dirty="0">
              <a:sym typeface="Wingdings"/>
            </a:endParaRPr>
          </a:p>
          <a:p>
            <a:pPr lvl="1"/>
            <a:r>
              <a:rPr lang="en-US" sz="3200" dirty="0"/>
              <a:t>How similar are they?</a:t>
            </a:r>
          </a:p>
          <a:p>
            <a:pPr lvl="1"/>
            <a:r>
              <a:rPr lang="en-US" sz="3200" dirty="0"/>
              <a:t>Is the similarity coincidental or due to relationship (homology)?</a:t>
            </a:r>
          </a:p>
          <a:p>
            <a:pPr lvl="1"/>
            <a:endParaRPr lang="en-US" sz="3200" dirty="0"/>
          </a:p>
          <a:p>
            <a:r>
              <a:rPr lang="en-US" sz="3600" dirty="0" err="1"/>
              <a:t>Psst</a:t>
            </a:r>
            <a:r>
              <a:rPr lang="en-US" sz="3600" dirty="0"/>
              <a:t> … one of these questions is impossible!</a:t>
            </a:r>
          </a:p>
        </p:txBody>
      </p:sp>
    </p:spTree>
    <p:extLst>
      <p:ext uri="{BB962C8B-B14F-4D97-AF65-F5344CB8AC3E}">
        <p14:creationId xmlns:p14="http://schemas.microsoft.com/office/powerpoint/2010/main" val="3691922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B5539F8-BE85-764F-9DFE-A3D93D2B9EFE}"/>
              </a:ext>
            </a:extLst>
          </p:cNvPr>
          <p:cNvGrpSpPr/>
          <p:nvPr/>
        </p:nvGrpSpPr>
        <p:grpSpPr>
          <a:xfrm>
            <a:off x="1342754" y="1906620"/>
            <a:ext cx="6122043" cy="525293"/>
            <a:chOff x="622570" y="3093394"/>
            <a:chExt cx="6122043" cy="5252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6E26266-6DBF-F94B-963E-CDDE5F76D869}"/>
                </a:ext>
              </a:extLst>
            </p:cNvPr>
            <p:cNvSpPr/>
            <p:nvPr/>
          </p:nvSpPr>
          <p:spPr>
            <a:xfrm>
              <a:off x="622570" y="3093394"/>
              <a:ext cx="535021" cy="5252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9B8CCE-C7C8-E644-BF21-C8CE7A6022D7}"/>
                </a:ext>
              </a:extLst>
            </p:cNvPr>
            <p:cNvSpPr/>
            <p:nvPr/>
          </p:nvSpPr>
          <p:spPr>
            <a:xfrm>
              <a:off x="1320948" y="3093394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08EA6D-3A19-404C-A8A3-907A2E4E33AA}"/>
                </a:ext>
              </a:extLst>
            </p:cNvPr>
            <p:cNvSpPr/>
            <p:nvPr/>
          </p:nvSpPr>
          <p:spPr>
            <a:xfrm>
              <a:off x="2019326" y="3093394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F15AA0-E9F6-6345-9D4B-0CBFFD035EA6}"/>
                </a:ext>
              </a:extLst>
            </p:cNvPr>
            <p:cNvSpPr/>
            <p:nvPr/>
          </p:nvSpPr>
          <p:spPr>
            <a:xfrm>
              <a:off x="2717704" y="3093394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CE096DD-CA40-1A46-B76A-693E51331D18}"/>
                </a:ext>
              </a:extLst>
            </p:cNvPr>
            <p:cNvSpPr/>
            <p:nvPr/>
          </p:nvSpPr>
          <p:spPr>
            <a:xfrm>
              <a:off x="3416082" y="3093394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9C6098-F89A-1646-9572-9DF4B0E9C5CD}"/>
                </a:ext>
              </a:extLst>
            </p:cNvPr>
            <p:cNvSpPr/>
            <p:nvPr/>
          </p:nvSpPr>
          <p:spPr>
            <a:xfrm>
              <a:off x="4114460" y="3093394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ECC677-57E9-1E4F-8EE7-219F1E0301D3}"/>
                </a:ext>
              </a:extLst>
            </p:cNvPr>
            <p:cNvSpPr/>
            <p:nvPr/>
          </p:nvSpPr>
          <p:spPr>
            <a:xfrm>
              <a:off x="5511216" y="3093394"/>
              <a:ext cx="535021" cy="525293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4FB089-624B-8A42-B5FF-102FB08387F1}"/>
                </a:ext>
              </a:extLst>
            </p:cNvPr>
            <p:cNvSpPr/>
            <p:nvPr/>
          </p:nvSpPr>
          <p:spPr>
            <a:xfrm>
              <a:off x="6209592" y="3093394"/>
              <a:ext cx="535021" cy="525293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16A7C9-7C0E-854F-AD50-A29937F492CC}"/>
                </a:ext>
              </a:extLst>
            </p:cNvPr>
            <p:cNvSpPr/>
            <p:nvPr/>
          </p:nvSpPr>
          <p:spPr>
            <a:xfrm>
              <a:off x="4812838" y="3093394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84B7E93-998C-CF45-A194-F5A285F4A7AD}"/>
              </a:ext>
            </a:extLst>
          </p:cNvPr>
          <p:cNvSpPr/>
          <p:nvPr/>
        </p:nvSpPr>
        <p:spPr>
          <a:xfrm>
            <a:off x="1345101" y="2808049"/>
            <a:ext cx="535021" cy="5252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95073E-2629-D34D-BCF1-92509532B1E2}"/>
              </a:ext>
            </a:extLst>
          </p:cNvPr>
          <p:cNvSpPr/>
          <p:nvPr/>
        </p:nvSpPr>
        <p:spPr>
          <a:xfrm>
            <a:off x="2045267" y="2808050"/>
            <a:ext cx="535021" cy="5252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E8FC65-311F-7C4A-A7E1-57267F8DC224}"/>
              </a:ext>
            </a:extLst>
          </p:cNvPr>
          <p:cNvSpPr/>
          <p:nvPr/>
        </p:nvSpPr>
        <p:spPr>
          <a:xfrm>
            <a:off x="2745433" y="2808050"/>
            <a:ext cx="535021" cy="5252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FDDD2D-1739-CE40-989B-C0B3CA0FDD75}"/>
              </a:ext>
            </a:extLst>
          </p:cNvPr>
          <p:cNvSpPr/>
          <p:nvPr/>
        </p:nvSpPr>
        <p:spPr>
          <a:xfrm>
            <a:off x="3445599" y="2808050"/>
            <a:ext cx="535021" cy="5252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7F0625-DB8D-454C-A453-1617A69D4346}"/>
              </a:ext>
            </a:extLst>
          </p:cNvPr>
          <p:cNvSpPr/>
          <p:nvPr/>
        </p:nvSpPr>
        <p:spPr>
          <a:xfrm>
            <a:off x="4845931" y="2814532"/>
            <a:ext cx="535021" cy="5252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531CFD-DF46-F045-89B2-5A8682C61C2F}"/>
              </a:ext>
            </a:extLst>
          </p:cNvPr>
          <p:cNvSpPr/>
          <p:nvPr/>
        </p:nvSpPr>
        <p:spPr>
          <a:xfrm>
            <a:off x="4145765" y="2808050"/>
            <a:ext cx="535021" cy="5252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25D50A-C56D-A543-984E-05E07A625223}"/>
              </a:ext>
            </a:extLst>
          </p:cNvPr>
          <p:cNvSpPr/>
          <p:nvPr/>
        </p:nvSpPr>
        <p:spPr>
          <a:xfrm>
            <a:off x="5546097" y="2808048"/>
            <a:ext cx="535021" cy="5252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E6EAC8-625B-F940-B3A6-E97D8A852071}"/>
              </a:ext>
            </a:extLst>
          </p:cNvPr>
          <p:cNvSpPr txBox="1"/>
          <p:nvPr/>
        </p:nvSpPr>
        <p:spPr>
          <a:xfrm>
            <a:off x="1466423" y="340468"/>
            <a:ext cx="6369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Molecular Biology of Poker Chips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091C00-C9C5-C44A-AEA4-4A3106D5A707}"/>
              </a:ext>
            </a:extLst>
          </p:cNvPr>
          <p:cNvSpPr txBox="1"/>
          <p:nvPr/>
        </p:nvSpPr>
        <p:spPr>
          <a:xfrm>
            <a:off x="1797941" y="1224941"/>
            <a:ext cx="59160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Take 4 red, 5 yellow, 5 green, and 2 blue chips.</a:t>
            </a:r>
          </a:p>
          <a:p>
            <a:pPr marL="342900" indent="-342900">
              <a:buAutoNum type="arabicParenR"/>
            </a:pPr>
            <a:r>
              <a:rPr lang="en-US" dirty="0"/>
              <a:t>Arrange them in 2 rows exactly like this: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Move them around. You aren’t allowed to change the</a:t>
            </a:r>
          </a:p>
          <a:p>
            <a:r>
              <a:rPr lang="en-US" dirty="0"/>
              <a:t>order of the rows. Each column should have 1 or 2 chips, maybe like this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51FBB-CD5F-924C-9222-790ACE8CF2A4}"/>
              </a:ext>
            </a:extLst>
          </p:cNvPr>
          <p:cNvGrpSpPr/>
          <p:nvPr/>
        </p:nvGrpSpPr>
        <p:grpSpPr>
          <a:xfrm>
            <a:off x="1344085" y="4514164"/>
            <a:ext cx="6839546" cy="1501299"/>
            <a:chOff x="1344085" y="4514164"/>
            <a:chExt cx="6839546" cy="150129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73B22A6-644E-F541-9BAB-CBE608F3302D}"/>
                </a:ext>
              </a:extLst>
            </p:cNvPr>
            <p:cNvSpPr/>
            <p:nvPr/>
          </p:nvSpPr>
          <p:spPr>
            <a:xfrm>
              <a:off x="1344085" y="4514164"/>
              <a:ext cx="535021" cy="5252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4A076F1-6195-A647-A3B5-64946F3ABACE}"/>
                </a:ext>
              </a:extLst>
            </p:cNvPr>
            <p:cNvSpPr/>
            <p:nvPr/>
          </p:nvSpPr>
          <p:spPr>
            <a:xfrm>
              <a:off x="2042463" y="4514164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C31D4BF-1559-284E-9390-2808304E35FA}"/>
                </a:ext>
              </a:extLst>
            </p:cNvPr>
            <p:cNvSpPr/>
            <p:nvPr/>
          </p:nvSpPr>
          <p:spPr>
            <a:xfrm>
              <a:off x="2740841" y="4514164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CD199CD-ACC0-904B-A983-FD01746E79DC}"/>
                </a:ext>
              </a:extLst>
            </p:cNvPr>
            <p:cNvSpPr/>
            <p:nvPr/>
          </p:nvSpPr>
          <p:spPr>
            <a:xfrm>
              <a:off x="3439219" y="4514164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0C992C-251A-804E-90D0-BE08D2D8FEBF}"/>
                </a:ext>
              </a:extLst>
            </p:cNvPr>
            <p:cNvSpPr/>
            <p:nvPr/>
          </p:nvSpPr>
          <p:spPr>
            <a:xfrm>
              <a:off x="4137597" y="4514164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BF91BB-0C78-AD4B-84B7-D9BA9AB609F5}"/>
                </a:ext>
              </a:extLst>
            </p:cNvPr>
            <p:cNvSpPr/>
            <p:nvPr/>
          </p:nvSpPr>
          <p:spPr>
            <a:xfrm>
              <a:off x="4835975" y="4514164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B239F33-6C12-1347-BA29-833457876197}"/>
                </a:ext>
              </a:extLst>
            </p:cNvPr>
            <p:cNvSpPr/>
            <p:nvPr/>
          </p:nvSpPr>
          <p:spPr>
            <a:xfrm>
              <a:off x="6232731" y="4514164"/>
              <a:ext cx="535021" cy="525293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8D6BD8B-FEF8-C94B-96A5-CE223794B6DE}"/>
                </a:ext>
              </a:extLst>
            </p:cNvPr>
            <p:cNvSpPr/>
            <p:nvPr/>
          </p:nvSpPr>
          <p:spPr>
            <a:xfrm>
              <a:off x="7639897" y="4520648"/>
              <a:ext cx="535021" cy="525293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C87506A-424F-BC44-9EE4-10B45F10C475}"/>
                </a:ext>
              </a:extLst>
            </p:cNvPr>
            <p:cNvSpPr/>
            <p:nvPr/>
          </p:nvSpPr>
          <p:spPr>
            <a:xfrm>
              <a:off x="5534353" y="4514164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0ABC442-2411-8F44-B81A-79E2368C3B96}"/>
                </a:ext>
              </a:extLst>
            </p:cNvPr>
            <p:cNvSpPr/>
            <p:nvPr/>
          </p:nvSpPr>
          <p:spPr>
            <a:xfrm>
              <a:off x="1346432" y="5415593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0C8DCE0-0E55-C443-AF42-C6617BE33239}"/>
                </a:ext>
              </a:extLst>
            </p:cNvPr>
            <p:cNvSpPr/>
            <p:nvPr/>
          </p:nvSpPr>
          <p:spPr>
            <a:xfrm>
              <a:off x="2046598" y="5415594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AD1C619-0B1D-1F45-BC9F-83898E0B2ABA}"/>
                </a:ext>
              </a:extLst>
            </p:cNvPr>
            <p:cNvSpPr/>
            <p:nvPr/>
          </p:nvSpPr>
          <p:spPr>
            <a:xfrm>
              <a:off x="2746764" y="5415594"/>
              <a:ext cx="535021" cy="5252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A84C3D9-D9B0-5F4A-9BAE-B7128C5D476D}"/>
                </a:ext>
              </a:extLst>
            </p:cNvPr>
            <p:cNvSpPr/>
            <p:nvPr/>
          </p:nvSpPr>
          <p:spPr>
            <a:xfrm>
              <a:off x="4150119" y="5403148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03E367F-DF35-4A49-BBBB-4FEA3A9D749B}"/>
                </a:ext>
              </a:extLst>
            </p:cNvPr>
            <p:cNvSpPr/>
            <p:nvPr/>
          </p:nvSpPr>
          <p:spPr>
            <a:xfrm>
              <a:off x="6929775" y="5490170"/>
              <a:ext cx="535021" cy="5252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71ED345-037A-D04A-BBA9-14F9FB2C5926}"/>
                </a:ext>
              </a:extLst>
            </p:cNvPr>
            <p:cNvSpPr/>
            <p:nvPr/>
          </p:nvSpPr>
          <p:spPr>
            <a:xfrm>
              <a:off x="4845931" y="5403149"/>
              <a:ext cx="535021" cy="5252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0B749D-3245-C641-B066-53BA3280B03C}"/>
                </a:ext>
              </a:extLst>
            </p:cNvPr>
            <p:cNvSpPr/>
            <p:nvPr/>
          </p:nvSpPr>
          <p:spPr>
            <a:xfrm>
              <a:off x="7648610" y="5415592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537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7B40F-FD59-BC45-AD41-C733FCA73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81" y="1303668"/>
            <a:ext cx="8793804" cy="4351338"/>
          </a:xfrm>
        </p:spPr>
        <p:txBody>
          <a:bodyPr/>
          <a:lstStyle/>
          <a:p>
            <a:r>
              <a:rPr lang="en-US" dirty="0"/>
              <a:t>Any column with only 1 chip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Lose 2 points</a:t>
            </a:r>
          </a:p>
          <a:p>
            <a:r>
              <a:rPr lang="en-US" dirty="0"/>
              <a:t>Any column with 2 chips of different color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Lose 1 point</a:t>
            </a:r>
          </a:p>
          <a:p>
            <a:r>
              <a:rPr lang="en-US" dirty="0"/>
              <a:t>Any column with 2 chips of same color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Win 1 point</a:t>
            </a:r>
          </a:p>
          <a:p>
            <a:r>
              <a:rPr lang="en-US" dirty="0"/>
              <a:t>Try for highest possible score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13A50-AFE2-A54D-8DF7-C213DC46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36" y="11744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SCORING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E73A1-A5A0-A24E-BB8F-C27F4719E592}"/>
              </a:ext>
            </a:extLst>
          </p:cNvPr>
          <p:cNvSpPr txBox="1"/>
          <p:nvPr/>
        </p:nvSpPr>
        <p:spPr>
          <a:xfrm>
            <a:off x="737436" y="5189167"/>
            <a:ext cx="803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-1    +1   -1    -2  +1   -1    -2  -2   -2     +1= -8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834644-6825-D542-964C-67FC954F89CE}"/>
              </a:ext>
            </a:extLst>
          </p:cNvPr>
          <p:cNvGrpSpPr/>
          <p:nvPr/>
        </p:nvGrpSpPr>
        <p:grpSpPr>
          <a:xfrm>
            <a:off x="961725" y="3687868"/>
            <a:ext cx="6839546" cy="1501299"/>
            <a:chOff x="1344085" y="4514164"/>
            <a:chExt cx="6839546" cy="150129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B12AD7F-9642-E246-97DE-747E42D11D67}"/>
                </a:ext>
              </a:extLst>
            </p:cNvPr>
            <p:cNvSpPr/>
            <p:nvPr/>
          </p:nvSpPr>
          <p:spPr>
            <a:xfrm>
              <a:off x="1344085" y="4514164"/>
              <a:ext cx="535021" cy="5252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E4803AD-AB1B-AD45-9225-613CEFD8C9B5}"/>
                </a:ext>
              </a:extLst>
            </p:cNvPr>
            <p:cNvSpPr/>
            <p:nvPr/>
          </p:nvSpPr>
          <p:spPr>
            <a:xfrm>
              <a:off x="2042463" y="4514164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371D535-2601-1B4C-9767-8A26B920F1E8}"/>
                </a:ext>
              </a:extLst>
            </p:cNvPr>
            <p:cNvSpPr/>
            <p:nvPr/>
          </p:nvSpPr>
          <p:spPr>
            <a:xfrm>
              <a:off x="2740841" y="4514164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ED1946-CEF5-6C4A-AE4E-A40E1F37855E}"/>
                </a:ext>
              </a:extLst>
            </p:cNvPr>
            <p:cNvSpPr/>
            <p:nvPr/>
          </p:nvSpPr>
          <p:spPr>
            <a:xfrm>
              <a:off x="3439219" y="4514164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A76D813-9F6A-9F4F-A527-30E962B86037}"/>
                </a:ext>
              </a:extLst>
            </p:cNvPr>
            <p:cNvSpPr/>
            <p:nvPr/>
          </p:nvSpPr>
          <p:spPr>
            <a:xfrm>
              <a:off x="4137597" y="4514164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66C648-DE1E-0344-97F6-5B77F3D6749D}"/>
                </a:ext>
              </a:extLst>
            </p:cNvPr>
            <p:cNvSpPr/>
            <p:nvPr/>
          </p:nvSpPr>
          <p:spPr>
            <a:xfrm>
              <a:off x="4835975" y="4514164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B71F27B-6C33-AB4B-A066-D802391DCE52}"/>
                </a:ext>
              </a:extLst>
            </p:cNvPr>
            <p:cNvSpPr/>
            <p:nvPr/>
          </p:nvSpPr>
          <p:spPr>
            <a:xfrm>
              <a:off x="6232731" y="4514164"/>
              <a:ext cx="535021" cy="525293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00C54E-4559-1F4D-B5A5-8D5DCFC6FBCC}"/>
                </a:ext>
              </a:extLst>
            </p:cNvPr>
            <p:cNvSpPr/>
            <p:nvPr/>
          </p:nvSpPr>
          <p:spPr>
            <a:xfrm>
              <a:off x="7639897" y="4520648"/>
              <a:ext cx="535021" cy="525293"/>
            </a:xfrm>
            <a:prstGeom prst="ellipse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F41124-5148-9246-A0BC-70D0C3100038}"/>
                </a:ext>
              </a:extLst>
            </p:cNvPr>
            <p:cNvSpPr/>
            <p:nvPr/>
          </p:nvSpPr>
          <p:spPr>
            <a:xfrm>
              <a:off x="5534353" y="4514164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BEF8CC9-DDD6-6F41-8C05-D1A72D299B60}"/>
                </a:ext>
              </a:extLst>
            </p:cNvPr>
            <p:cNvSpPr/>
            <p:nvPr/>
          </p:nvSpPr>
          <p:spPr>
            <a:xfrm>
              <a:off x="1346432" y="5415593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ADDA8A-7A31-0F41-B0B6-D75031884B24}"/>
                </a:ext>
              </a:extLst>
            </p:cNvPr>
            <p:cNvSpPr/>
            <p:nvPr/>
          </p:nvSpPr>
          <p:spPr>
            <a:xfrm>
              <a:off x="2046598" y="5415594"/>
              <a:ext cx="535021" cy="525293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7DCC790-FF2E-3F4A-8F35-E7B7348DA069}"/>
                </a:ext>
              </a:extLst>
            </p:cNvPr>
            <p:cNvSpPr/>
            <p:nvPr/>
          </p:nvSpPr>
          <p:spPr>
            <a:xfrm>
              <a:off x="2746764" y="5415594"/>
              <a:ext cx="535021" cy="5252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BEE9858-C07C-0448-90FB-9726D80DF03A}"/>
                </a:ext>
              </a:extLst>
            </p:cNvPr>
            <p:cNvSpPr/>
            <p:nvPr/>
          </p:nvSpPr>
          <p:spPr>
            <a:xfrm>
              <a:off x="4150119" y="5403148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F982671-A815-1544-8205-DD1165188CA1}"/>
                </a:ext>
              </a:extLst>
            </p:cNvPr>
            <p:cNvSpPr/>
            <p:nvPr/>
          </p:nvSpPr>
          <p:spPr>
            <a:xfrm>
              <a:off x="6929775" y="5490170"/>
              <a:ext cx="535021" cy="5252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89D95AF-ED39-F845-B622-44C7DAF9DE08}"/>
                </a:ext>
              </a:extLst>
            </p:cNvPr>
            <p:cNvSpPr/>
            <p:nvPr/>
          </p:nvSpPr>
          <p:spPr>
            <a:xfrm>
              <a:off x="4845931" y="5403149"/>
              <a:ext cx="535021" cy="52529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0D33A59-D28D-A94F-9F3F-CC6F601DE3B6}"/>
                </a:ext>
              </a:extLst>
            </p:cNvPr>
            <p:cNvSpPr/>
            <p:nvPr/>
          </p:nvSpPr>
          <p:spPr>
            <a:xfrm>
              <a:off x="7648610" y="5415592"/>
              <a:ext cx="535021" cy="525293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D049078-AB1F-2D41-A22F-5700911E7DF3}"/>
              </a:ext>
            </a:extLst>
          </p:cNvPr>
          <p:cNvSpPr txBox="1"/>
          <p:nvPr/>
        </p:nvSpPr>
        <p:spPr>
          <a:xfrm>
            <a:off x="1078488" y="5943246"/>
            <a:ext cx="70453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 red, 5 yellow, 5 green, and 2 blue chips.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46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041A6C-436B-9A47-B6ED-A324E7DC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Alignment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D531F-F66A-0245-A16F-AAD7D3FE0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2020503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Nucleotide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85585-0863-1342-A388-F50045F8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Protein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AD3E2-FE04-AC44-A2A5-452B88E57107}"/>
              </a:ext>
            </a:extLst>
          </p:cNvPr>
          <p:cNvSpPr txBox="1"/>
          <p:nvPr/>
        </p:nvSpPr>
        <p:spPr>
          <a:xfrm>
            <a:off x="514350" y="2522689"/>
            <a:ext cx="66479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  <a:latin typeface="Courier" pitchFamily="2" charset="0"/>
              </a:rPr>
              <a:t>AGTTCTA</a:t>
            </a:r>
            <a:r>
              <a:rPr lang="en-US" sz="4000" dirty="0">
                <a:latin typeface="Courier" pitchFamily="2" charset="0"/>
              </a:rPr>
              <a:t>       </a:t>
            </a:r>
            <a:r>
              <a:rPr lang="en-US" sz="4000" dirty="0">
                <a:solidFill>
                  <a:srgbClr val="FF0000"/>
                </a:solidFill>
                <a:latin typeface="Courier" pitchFamily="2" charset="0"/>
              </a:rPr>
              <a:t>FAMP-RD</a:t>
            </a:r>
          </a:p>
          <a:p>
            <a:r>
              <a:rPr lang="en-US" sz="4000" dirty="0">
                <a:solidFill>
                  <a:srgbClr val="0000FF"/>
                </a:solidFill>
                <a:latin typeface="Courier" pitchFamily="2" charset="0"/>
              </a:rPr>
              <a:t>A-TTGTA</a:t>
            </a:r>
            <a:r>
              <a:rPr lang="en-US" sz="4000" dirty="0">
                <a:latin typeface="Courier" pitchFamily="2" charset="0"/>
              </a:rPr>
              <a:t>       </a:t>
            </a:r>
            <a:r>
              <a:rPr lang="en-US" sz="4000" dirty="0">
                <a:solidFill>
                  <a:srgbClr val="FF0000"/>
                </a:solidFill>
                <a:latin typeface="Courier" pitchFamily="2" charset="0"/>
              </a:rPr>
              <a:t>EAMPIRD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DD03AB-3D9A-EB47-91E5-093D227A631E}"/>
              </a:ext>
            </a:extLst>
          </p:cNvPr>
          <p:cNvGrpSpPr/>
          <p:nvPr/>
        </p:nvGrpSpPr>
        <p:grpSpPr>
          <a:xfrm>
            <a:off x="875489" y="2399472"/>
            <a:ext cx="5836596" cy="1971490"/>
            <a:chOff x="885217" y="2370289"/>
            <a:chExt cx="5836596" cy="197149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1FFE1A2-0CD1-C34B-BDA0-8EA52535D4E1}"/>
                </a:ext>
              </a:extLst>
            </p:cNvPr>
            <p:cNvCxnSpPr>
              <a:cxnSpLocks/>
            </p:cNvCxnSpPr>
            <p:nvPr/>
          </p:nvCxnSpPr>
          <p:spPr>
            <a:xfrm>
              <a:off x="885217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528177-252B-CB40-8CBA-9F983CECB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97151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2C69B3E-94CA-3942-AA38-C6B179BF03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08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212E68-8455-4345-878F-FBFCDA0B1F8A}"/>
                </a:ext>
              </a:extLst>
            </p:cNvPr>
            <p:cNvCxnSpPr>
              <a:cxnSpLocks/>
            </p:cNvCxnSpPr>
            <p:nvPr/>
          </p:nvCxnSpPr>
          <p:spPr>
            <a:xfrm>
              <a:off x="1821019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7BFF30-C34D-024E-AEC3-117D61319E79}"/>
                </a:ext>
              </a:extLst>
            </p:cNvPr>
            <p:cNvCxnSpPr>
              <a:cxnSpLocks/>
            </p:cNvCxnSpPr>
            <p:nvPr/>
          </p:nvCxnSpPr>
          <p:spPr>
            <a:xfrm>
              <a:off x="213295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4FDFEE-30EF-9849-B8BE-D6962C9E52C8}"/>
                </a:ext>
              </a:extLst>
            </p:cNvPr>
            <p:cNvCxnSpPr>
              <a:cxnSpLocks/>
            </p:cNvCxnSpPr>
            <p:nvPr/>
          </p:nvCxnSpPr>
          <p:spPr>
            <a:xfrm>
              <a:off x="244488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99DE3E-1127-6C4E-80FB-DFDE9043B1C6}"/>
                </a:ext>
              </a:extLst>
            </p:cNvPr>
            <p:cNvCxnSpPr>
              <a:cxnSpLocks/>
            </p:cNvCxnSpPr>
            <p:nvPr/>
          </p:nvCxnSpPr>
          <p:spPr>
            <a:xfrm>
              <a:off x="516214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80B5984-6C24-D943-B009-51237E75D157}"/>
                </a:ext>
              </a:extLst>
            </p:cNvPr>
            <p:cNvCxnSpPr>
              <a:cxnSpLocks/>
            </p:cNvCxnSpPr>
            <p:nvPr/>
          </p:nvCxnSpPr>
          <p:spPr>
            <a:xfrm>
              <a:off x="5474079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130269-CF9E-D74C-A889-FB82171C6096}"/>
                </a:ext>
              </a:extLst>
            </p:cNvPr>
            <p:cNvCxnSpPr>
              <a:cxnSpLocks/>
            </p:cNvCxnSpPr>
            <p:nvPr/>
          </p:nvCxnSpPr>
          <p:spPr>
            <a:xfrm>
              <a:off x="578601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065685-B632-294A-BE66-F9633EF654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7947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F77DA2-7E89-5A4A-845E-5C7833A409C0}"/>
                </a:ext>
              </a:extLst>
            </p:cNvPr>
            <p:cNvCxnSpPr>
              <a:cxnSpLocks/>
            </p:cNvCxnSpPr>
            <p:nvPr/>
          </p:nvCxnSpPr>
          <p:spPr>
            <a:xfrm>
              <a:off x="6409881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943E57-2097-FA47-AA02-8CA877CF6DE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81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042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90F8C93-8887-594C-A025-5D8DCAFF9F12}"/>
              </a:ext>
            </a:extLst>
          </p:cNvPr>
          <p:cNvSpPr/>
          <p:nvPr/>
        </p:nvSpPr>
        <p:spPr>
          <a:xfrm>
            <a:off x="5162347" y="2642472"/>
            <a:ext cx="925871" cy="1083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3CA10E-4DFD-BB4D-9D05-EB66FB41D7A1}"/>
              </a:ext>
            </a:extLst>
          </p:cNvPr>
          <p:cNvSpPr/>
          <p:nvPr/>
        </p:nvSpPr>
        <p:spPr>
          <a:xfrm>
            <a:off x="6406837" y="2662979"/>
            <a:ext cx="613937" cy="1083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3240E4-4CC9-9143-8051-1E1D39DFAF8B}"/>
              </a:ext>
            </a:extLst>
          </p:cNvPr>
          <p:cNvSpPr/>
          <p:nvPr/>
        </p:nvSpPr>
        <p:spPr>
          <a:xfrm>
            <a:off x="524078" y="2662980"/>
            <a:ext cx="367948" cy="1083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DC71D2-E546-1D4B-BE11-E16FA2D14D20}"/>
              </a:ext>
            </a:extLst>
          </p:cNvPr>
          <p:cNvSpPr/>
          <p:nvPr/>
        </p:nvSpPr>
        <p:spPr>
          <a:xfrm>
            <a:off x="1207849" y="2684834"/>
            <a:ext cx="610249" cy="1083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F4695E-2CA1-B041-B7C3-AD2591FF0D51}"/>
              </a:ext>
            </a:extLst>
          </p:cNvPr>
          <p:cNvSpPr/>
          <p:nvPr/>
        </p:nvSpPr>
        <p:spPr>
          <a:xfrm>
            <a:off x="2123223" y="2684834"/>
            <a:ext cx="610249" cy="1083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41A6C-436B-9A47-B6ED-A324E7DC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Alignment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D531F-F66A-0245-A16F-AAD7D3FE0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2020503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Nucleotide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85585-0863-1342-A388-F50045F8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Protein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AD3E2-FE04-AC44-A2A5-452B88E57107}"/>
              </a:ext>
            </a:extLst>
          </p:cNvPr>
          <p:cNvSpPr txBox="1"/>
          <p:nvPr/>
        </p:nvSpPr>
        <p:spPr>
          <a:xfrm>
            <a:off x="514350" y="2522689"/>
            <a:ext cx="66479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0000FF"/>
                </a:solidFill>
                <a:latin typeface="Courier" pitchFamily="2" charset="0"/>
              </a:rPr>
              <a:t>AGTTCTA</a:t>
            </a:r>
            <a:r>
              <a:rPr lang="en-US" sz="4000">
                <a:latin typeface="Courier" pitchFamily="2" charset="0"/>
              </a:rPr>
              <a:t>       </a:t>
            </a:r>
            <a:r>
              <a:rPr lang="en-US" sz="4000">
                <a:solidFill>
                  <a:srgbClr val="FF0000"/>
                </a:solidFill>
                <a:latin typeface="Courier" pitchFamily="2" charset="0"/>
              </a:rPr>
              <a:t>FAMP-RD</a:t>
            </a:r>
            <a:endParaRPr lang="en-US" sz="4000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sz="4000" dirty="0">
                <a:solidFill>
                  <a:srgbClr val="0000FF"/>
                </a:solidFill>
                <a:latin typeface="Courier" pitchFamily="2" charset="0"/>
              </a:rPr>
              <a:t>A-TTGTA</a:t>
            </a:r>
            <a:r>
              <a:rPr lang="en-US" sz="4000" dirty="0">
                <a:latin typeface="Courier" pitchFamily="2" charset="0"/>
              </a:rPr>
              <a:t>       </a:t>
            </a:r>
            <a:r>
              <a:rPr lang="en-US" sz="4000" dirty="0">
                <a:solidFill>
                  <a:srgbClr val="FF0000"/>
                </a:solidFill>
                <a:latin typeface="Courier" pitchFamily="2" charset="0"/>
              </a:rPr>
              <a:t>EAMPIRD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DD03AB-3D9A-EB47-91E5-093D227A631E}"/>
              </a:ext>
            </a:extLst>
          </p:cNvPr>
          <p:cNvGrpSpPr/>
          <p:nvPr/>
        </p:nvGrpSpPr>
        <p:grpSpPr>
          <a:xfrm>
            <a:off x="875489" y="2399472"/>
            <a:ext cx="5836596" cy="1971490"/>
            <a:chOff x="885217" y="2370289"/>
            <a:chExt cx="5836596" cy="197149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1FFE1A2-0CD1-C34B-BDA0-8EA52535D4E1}"/>
                </a:ext>
              </a:extLst>
            </p:cNvPr>
            <p:cNvCxnSpPr>
              <a:cxnSpLocks/>
            </p:cNvCxnSpPr>
            <p:nvPr/>
          </p:nvCxnSpPr>
          <p:spPr>
            <a:xfrm>
              <a:off x="885217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528177-252B-CB40-8CBA-9F983CECB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97151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2C69B3E-94CA-3942-AA38-C6B179BF03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08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212E68-8455-4345-878F-FBFCDA0B1F8A}"/>
                </a:ext>
              </a:extLst>
            </p:cNvPr>
            <p:cNvCxnSpPr>
              <a:cxnSpLocks/>
            </p:cNvCxnSpPr>
            <p:nvPr/>
          </p:nvCxnSpPr>
          <p:spPr>
            <a:xfrm>
              <a:off x="1821019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7BFF30-C34D-024E-AEC3-117D61319E79}"/>
                </a:ext>
              </a:extLst>
            </p:cNvPr>
            <p:cNvCxnSpPr>
              <a:cxnSpLocks/>
            </p:cNvCxnSpPr>
            <p:nvPr/>
          </p:nvCxnSpPr>
          <p:spPr>
            <a:xfrm>
              <a:off x="213295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4FDFEE-30EF-9849-B8BE-D6962C9E52C8}"/>
                </a:ext>
              </a:extLst>
            </p:cNvPr>
            <p:cNvCxnSpPr>
              <a:cxnSpLocks/>
            </p:cNvCxnSpPr>
            <p:nvPr/>
          </p:nvCxnSpPr>
          <p:spPr>
            <a:xfrm>
              <a:off x="244488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99DE3E-1127-6C4E-80FB-DFDE9043B1C6}"/>
                </a:ext>
              </a:extLst>
            </p:cNvPr>
            <p:cNvCxnSpPr>
              <a:cxnSpLocks/>
            </p:cNvCxnSpPr>
            <p:nvPr/>
          </p:nvCxnSpPr>
          <p:spPr>
            <a:xfrm>
              <a:off x="516214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80B5984-6C24-D943-B009-51237E75D157}"/>
                </a:ext>
              </a:extLst>
            </p:cNvPr>
            <p:cNvCxnSpPr>
              <a:cxnSpLocks/>
            </p:cNvCxnSpPr>
            <p:nvPr/>
          </p:nvCxnSpPr>
          <p:spPr>
            <a:xfrm>
              <a:off x="5474079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130269-CF9E-D74C-A889-FB82171C6096}"/>
                </a:ext>
              </a:extLst>
            </p:cNvPr>
            <p:cNvCxnSpPr>
              <a:cxnSpLocks/>
            </p:cNvCxnSpPr>
            <p:nvPr/>
          </p:nvCxnSpPr>
          <p:spPr>
            <a:xfrm>
              <a:off x="578601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065685-B632-294A-BE66-F9633EF654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7947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F77DA2-7E89-5A4A-845E-5C7833A409C0}"/>
                </a:ext>
              </a:extLst>
            </p:cNvPr>
            <p:cNvCxnSpPr>
              <a:cxnSpLocks/>
            </p:cNvCxnSpPr>
            <p:nvPr/>
          </p:nvCxnSpPr>
          <p:spPr>
            <a:xfrm>
              <a:off x="6409881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943E57-2097-FA47-AA02-8CA877CF6DE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81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94ADD2-15B8-124A-8DE8-352929F8D4EE}"/>
              </a:ext>
            </a:extLst>
          </p:cNvPr>
          <p:cNvSpPr txBox="1"/>
          <p:nvPr/>
        </p:nvSpPr>
        <p:spPr>
          <a:xfrm>
            <a:off x="2987146" y="4844373"/>
            <a:ext cx="1792157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Matches</a:t>
            </a:r>
          </a:p>
        </p:txBody>
      </p:sp>
    </p:spTree>
    <p:extLst>
      <p:ext uri="{BB962C8B-B14F-4D97-AF65-F5344CB8AC3E}">
        <p14:creationId xmlns:p14="http://schemas.microsoft.com/office/powerpoint/2010/main" val="365365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8C1B-789D-164E-91F9-812B5E95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36" y="0"/>
            <a:ext cx="7886700" cy="3808429"/>
          </a:xfrm>
        </p:spPr>
        <p:txBody>
          <a:bodyPr>
            <a:normAutofit/>
          </a:bodyPr>
          <a:lstStyle/>
          <a:p>
            <a:r>
              <a:rPr lang="en-US" dirty="0"/>
              <a:t>Why We’re Here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F6FF8-A139-884C-87F9-8E976D82A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722" y="1420272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u="sng" dirty="0"/>
              <a:t>What</a:t>
            </a:r>
            <a:r>
              <a:rPr lang="en-US" dirty="0"/>
              <a:t> is BLAST?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How</a:t>
            </a:r>
            <a:r>
              <a:rPr lang="en-US" dirty="0"/>
              <a:t> to BLAST?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u="sng" dirty="0"/>
              <a:t>understand</a:t>
            </a:r>
            <a:r>
              <a:rPr lang="en-US" dirty="0"/>
              <a:t> BLAST output?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6CB52-88B7-7540-B609-B148C90814BD}"/>
              </a:ext>
            </a:extLst>
          </p:cNvPr>
          <p:cNvSpPr txBox="1"/>
          <p:nvPr/>
        </p:nvSpPr>
        <p:spPr>
          <a:xfrm>
            <a:off x="405353" y="3346515"/>
            <a:ext cx="22037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Because: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9EDC3-8288-DA4B-854B-60F06EAE72AE}"/>
              </a:ext>
            </a:extLst>
          </p:cNvPr>
          <p:cNvSpPr txBox="1"/>
          <p:nvPr/>
        </p:nvSpPr>
        <p:spPr>
          <a:xfrm>
            <a:off x="832800" y="4212789"/>
            <a:ext cx="7327572" cy="132343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i="1" dirty="0">
                <a:solidFill>
                  <a:srgbClr val="FF0000"/>
                </a:solidFill>
              </a:rPr>
              <a:t>BLAST is the </a:t>
            </a:r>
            <a:r>
              <a:rPr lang="en-US" sz="4000" i="1" u="sng" dirty="0">
                <a:solidFill>
                  <a:srgbClr val="FF0000"/>
                </a:solidFill>
              </a:rPr>
              <a:t>most used </a:t>
            </a:r>
            <a:r>
              <a:rPr lang="en-US" sz="4000" i="1" dirty="0">
                <a:solidFill>
                  <a:srgbClr val="FF0000"/>
                </a:solidFill>
              </a:rPr>
              <a:t>and </a:t>
            </a:r>
            <a:r>
              <a:rPr lang="en-US" sz="4000" i="1" u="sng" dirty="0">
                <a:solidFill>
                  <a:srgbClr val="FF0000"/>
                </a:solidFill>
              </a:rPr>
              <a:t>most misused </a:t>
            </a:r>
            <a:r>
              <a:rPr lang="en-US" sz="4000" i="1" dirty="0">
                <a:solidFill>
                  <a:srgbClr val="FF0000"/>
                </a:solidFill>
              </a:rPr>
              <a:t>tool in Bioinformatics.</a:t>
            </a:r>
          </a:p>
        </p:txBody>
      </p:sp>
    </p:spTree>
    <p:extLst>
      <p:ext uri="{BB962C8B-B14F-4D97-AF65-F5344CB8AC3E}">
        <p14:creationId xmlns:p14="http://schemas.microsoft.com/office/powerpoint/2010/main" val="22184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13240E4-4CC9-9143-8051-1E1D39DFAF8B}"/>
              </a:ext>
            </a:extLst>
          </p:cNvPr>
          <p:cNvSpPr/>
          <p:nvPr/>
        </p:nvSpPr>
        <p:spPr>
          <a:xfrm>
            <a:off x="1773515" y="2662979"/>
            <a:ext cx="367948" cy="1083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3CA10E-4DFD-BB4D-9D05-EB66FB41D7A1}"/>
              </a:ext>
            </a:extLst>
          </p:cNvPr>
          <p:cNvSpPr/>
          <p:nvPr/>
        </p:nvSpPr>
        <p:spPr>
          <a:xfrm>
            <a:off x="4829992" y="2642472"/>
            <a:ext cx="315443" cy="1083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85585-0863-1342-A388-F50045F8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Protein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AD3E2-FE04-AC44-A2A5-452B88E57107}"/>
              </a:ext>
            </a:extLst>
          </p:cNvPr>
          <p:cNvSpPr txBox="1"/>
          <p:nvPr/>
        </p:nvSpPr>
        <p:spPr>
          <a:xfrm>
            <a:off x="514350" y="2522689"/>
            <a:ext cx="66479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  <a:latin typeface="Courier" pitchFamily="2" charset="0"/>
              </a:rPr>
              <a:t>AGTTCTA</a:t>
            </a:r>
            <a:r>
              <a:rPr lang="en-US" sz="4000" dirty="0">
                <a:latin typeface="Courier" pitchFamily="2" charset="0"/>
              </a:rPr>
              <a:t>       </a:t>
            </a:r>
            <a:r>
              <a:rPr lang="en-US" sz="4000" dirty="0">
                <a:solidFill>
                  <a:srgbClr val="FF0000"/>
                </a:solidFill>
                <a:latin typeface="Courier" pitchFamily="2" charset="0"/>
              </a:rPr>
              <a:t>FAMP-RD</a:t>
            </a:r>
          </a:p>
          <a:p>
            <a:r>
              <a:rPr lang="en-US" sz="4000" dirty="0">
                <a:solidFill>
                  <a:srgbClr val="0000FF"/>
                </a:solidFill>
                <a:latin typeface="Courier" pitchFamily="2" charset="0"/>
              </a:rPr>
              <a:t>A-TTGTA</a:t>
            </a:r>
            <a:r>
              <a:rPr lang="en-US" sz="4000" dirty="0">
                <a:latin typeface="Courier" pitchFamily="2" charset="0"/>
              </a:rPr>
              <a:t>       </a:t>
            </a:r>
            <a:r>
              <a:rPr lang="en-US" sz="4000" dirty="0">
                <a:solidFill>
                  <a:srgbClr val="FF0000"/>
                </a:solidFill>
                <a:latin typeface="Courier" pitchFamily="2" charset="0"/>
              </a:rPr>
              <a:t>EAMPIRD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41A6C-436B-9A47-B6ED-A324E7DC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Alignment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D531F-F66A-0245-A16F-AAD7D3FE0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2020503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Nucleotide</a:t>
            </a:r>
            <a:r>
              <a:rPr lang="en-US" dirty="0"/>
              <a:t>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DD03AB-3D9A-EB47-91E5-093D227A631E}"/>
              </a:ext>
            </a:extLst>
          </p:cNvPr>
          <p:cNvGrpSpPr/>
          <p:nvPr/>
        </p:nvGrpSpPr>
        <p:grpSpPr>
          <a:xfrm>
            <a:off x="875489" y="2399472"/>
            <a:ext cx="5836596" cy="1971490"/>
            <a:chOff x="885217" y="2370289"/>
            <a:chExt cx="5836596" cy="197149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1FFE1A2-0CD1-C34B-BDA0-8EA52535D4E1}"/>
                </a:ext>
              </a:extLst>
            </p:cNvPr>
            <p:cNvCxnSpPr>
              <a:cxnSpLocks/>
            </p:cNvCxnSpPr>
            <p:nvPr/>
          </p:nvCxnSpPr>
          <p:spPr>
            <a:xfrm>
              <a:off x="885217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528177-252B-CB40-8CBA-9F983CECB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97151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2C69B3E-94CA-3942-AA38-C6B179BF03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08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212E68-8455-4345-878F-FBFCDA0B1F8A}"/>
                </a:ext>
              </a:extLst>
            </p:cNvPr>
            <p:cNvCxnSpPr>
              <a:cxnSpLocks/>
            </p:cNvCxnSpPr>
            <p:nvPr/>
          </p:nvCxnSpPr>
          <p:spPr>
            <a:xfrm>
              <a:off x="1821019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7BFF30-C34D-024E-AEC3-117D61319E79}"/>
                </a:ext>
              </a:extLst>
            </p:cNvPr>
            <p:cNvCxnSpPr>
              <a:cxnSpLocks/>
            </p:cNvCxnSpPr>
            <p:nvPr/>
          </p:nvCxnSpPr>
          <p:spPr>
            <a:xfrm>
              <a:off x="213295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4FDFEE-30EF-9849-B8BE-D6962C9E52C8}"/>
                </a:ext>
              </a:extLst>
            </p:cNvPr>
            <p:cNvCxnSpPr>
              <a:cxnSpLocks/>
            </p:cNvCxnSpPr>
            <p:nvPr/>
          </p:nvCxnSpPr>
          <p:spPr>
            <a:xfrm>
              <a:off x="244488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99DE3E-1127-6C4E-80FB-DFDE9043B1C6}"/>
                </a:ext>
              </a:extLst>
            </p:cNvPr>
            <p:cNvCxnSpPr>
              <a:cxnSpLocks/>
            </p:cNvCxnSpPr>
            <p:nvPr/>
          </p:nvCxnSpPr>
          <p:spPr>
            <a:xfrm>
              <a:off x="516214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80B5984-6C24-D943-B009-51237E75D157}"/>
                </a:ext>
              </a:extLst>
            </p:cNvPr>
            <p:cNvCxnSpPr>
              <a:cxnSpLocks/>
            </p:cNvCxnSpPr>
            <p:nvPr/>
          </p:nvCxnSpPr>
          <p:spPr>
            <a:xfrm>
              <a:off x="5474079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130269-CF9E-D74C-A889-FB82171C6096}"/>
                </a:ext>
              </a:extLst>
            </p:cNvPr>
            <p:cNvCxnSpPr>
              <a:cxnSpLocks/>
            </p:cNvCxnSpPr>
            <p:nvPr/>
          </p:nvCxnSpPr>
          <p:spPr>
            <a:xfrm>
              <a:off x="578601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065685-B632-294A-BE66-F9633EF654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7947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F77DA2-7E89-5A4A-845E-5C7833A409C0}"/>
                </a:ext>
              </a:extLst>
            </p:cNvPr>
            <p:cNvCxnSpPr>
              <a:cxnSpLocks/>
            </p:cNvCxnSpPr>
            <p:nvPr/>
          </p:nvCxnSpPr>
          <p:spPr>
            <a:xfrm>
              <a:off x="6409881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943E57-2097-FA47-AA02-8CA877CF6DE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81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94ADD2-15B8-124A-8DE8-352929F8D4EE}"/>
              </a:ext>
            </a:extLst>
          </p:cNvPr>
          <p:cNvSpPr txBox="1"/>
          <p:nvPr/>
        </p:nvSpPr>
        <p:spPr>
          <a:xfrm>
            <a:off x="2714561" y="4879796"/>
            <a:ext cx="2447786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Mismatches</a:t>
            </a:r>
          </a:p>
        </p:txBody>
      </p:sp>
    </p:spTree>
    <p:extLst>
      <p:ext uri="{BB962C8B-B14F-4D97-AF65-F5344CB8AC3E}">
        <p14:creationId xmlns:p14="http://schemas.microsoft.com/office/powerpoint/2010/main" val="116840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0A43594-53CC-3342-96BB-67CD9431D116}"/>
              </a:ext>
            </a:extLst>
          </p:cNvPr>
          <p:cNvSpPr/>
          <p:nvPr/>
        </p:nvSpPr>
        <p:spPr>
          <a:xfrm>
            <a:off x="6077873" y="2642472"/>
            <a:ext cx="367948" cy="1083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3240E4-4CC9-9143-8051-1E1D39DFAF8B}"/>
              </a:ext>
            </a:extLst>
          </p:cNvPr>
          <p:cNvSpPr/>
          <p:nvPr/>
        </p:nvSpPr>
        <p:spPr>
          <a:xfrm>
            <a:off x="847014" y="2627770"/>
            <a:ext cx="367948" cy="1083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3CA10E-4DFD-BB4D-9D05-EB66FB41D7A1}"/>
              </a:ext>
            </a:extLst>
          </p:cNvPr>
          <p:cNvSpPr/>
          <p:nvPr/>
        </p:nvSpPr>
        <p:spPr>
          <a:xfrm>
            <a:off x="4829992" y="2642472"/>
            <a:ext cx="315443" cy="108387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85585-0863-1342-A388-F50045F8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Protein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AD3E2-FE04-AC44-A2A5-452B88E57107}"/>
              </a:ext>
            </a:extLst>
          </p:cNvPr>
          <p:cNvSpPr txBox="1"/>
          <p:nvPr/>
        </p:nvSpPr>
        <p:spPr>
          <a:xfrm>
            <a:off x="514350" y="2522689"/>
            <a:ext cx="66479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  <a:latin typeface="Courier" pitchFamily="2" charset="0"/>
              </a:rPr>
              <a:t>AGTTCTA</a:t>
            </a:r>
            <a:r>
              <a:rPr lang="en-US" sz="4000" dirty="0">
                <a:latin typeface="Courier" pitchFamily="2" charset="0"/>
              </a:rPr>
              <a:t>       </a:t>
            </a:r>
            <a:r>
              <a:rPr lang="en-US" sz="4000" dirty="0">
                <a:solidFill>
                  <a:srgbClr val="FF0000"/>
                </a:solidFill>
                <a:latin typeface="Courier" pitchFamily="2" charset="0"/>
              </a:rPr>
              <a:t>FAMP-RD</a:t>
            </a:r>
          </a:p>
          <a:p>
            <a:r>
              <a:rPr lang="en-US" sz="4000" dirty="0">
                <a:solidFill>
                  <a:srgbClr val="0000FF"/>
                </a:solidFill>
                <a:latin typeface="Courier" pitchFamily="2" charset="0"/>
              </a:rPr>
              <a:t>A-TTGTA</a:t>
            </a:r>
            <a:r>
              <a:rPr lang="en-US" sz="4000" dirty="0">
                <a:latin typeface="Courier" pitchFamily="2" charset="0"/>
              </a:rPr>
              <a:t>       </a:t>
            </a:r>
            <a:r>
              <a:rPr lang="en-US" sz="4000" dirty="0">
                <a:solidFill>
                  <a:srgbClr val="FF0000"/>
                </a:solidFill>
                <a:latin typeface="Courier" pitchFamily="2" charset="0"/>
              </a:rPr>
              <a:t>EAMPIRD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41A6C-436B-9A47-B6ED-A324E7DC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Alignment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D531F-F66A-0245-A16F-AAD7D3FE0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2020503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Nucleotide</a:t>
            </a:r>
            <a:r>
              <a:rPr lang="en-US" dirty="0"/>
              <a:t>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DD03AB-3D9A-EB47-91E5-093D227A631E}"/>
              </a:ext>
            </a:extLst>
          </p:cNvPr>
          <p:cNvGrpSpPr/>
          <p:nvPr/>
        </p:nvGrpSpPr>
        <p:grpSpPr>
          <a:xfrm>
            <a:off x="875489" y="2399472"/>
            <a:ext cx="5836596" cy="1971490"/>
            <a:chOff x="885217" y="2370289"/>
            <a:chExt cx="5836596" cy="197149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1FFE1A2-0CD1-C34B-BDA0-8EA52535D4E1}"/>
                </a:ext>
              </a:extLst>
            </p:cNvPr>
            <p:cNvCxnSpPr>
              <a:cxnSpLocks/>
            </p:cNvCxnSpPr>
            <p:nvPr/>
          </p:nvCxnSpPr>
          <p:spPr>
            <a:xfrm>
              <a:off x="885217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528177-252B-CB40-8CBA-9F983CECBD0D}"/>
                </a:ext>
              </a:extLst>
            </p:cNvPr>
            <p:cNvCxnSpPr>
              <a:cxnSpLocks/>
            </p:cNvCxnSpPr>
            <p:nvPr/>
          </p:nvCxnSpPr>
          <p:spPr>
            <a:xfrm>
              <a:off x="1197151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2C69B3E-94CA-3942-AA38-C6B179BF036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08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212E68-8455-4345-878F-FBFCDA0B1F8A}"/>
                </a:ext>
              </a:extLst>
            </p:cNvPr>
            <p:cNvCxnSpPr>
              <a:cxnSpLocks/>
            </p:cNvCxnSpPr>
            <p:nvPr/>
          </p:nvCxnSpPr>
          <p:spPr>
            <a:xfrm>
              <a:off x="1821019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7BFF30-C34D-024E-AEC3-117D61319E79}"/>
                </a:ext>
              </a:extLst>
            </p:cNvPr>
            <p:cNvCxnSpPr>
              <a:cxnSpLocks/>
            </p:cNvCxnSpPr>
            <p:nvPr/>
          </p:nvCxnSpPr>
          <p:spPr>
            <a:xfrm>
              <a:off x="213295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4FDFEE-30EF-9849-B8BE-D6962C9E52C8}"/>
                </a:ext>
              </a:extLst>
            </p:cNvPr>
            <p:cNvCxnSpPr>
              <a:cxnSpLocks/>
            </p:cNvCxnSpPr>
            <p:nvPr/>
          </p:nvCxnSpPr>
          <p:spPr>
            <a:xfrm>
              <a:off x="244488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99DE3E-1127-6C4E-80FB-DFDE9043B1C6}"/>
                </a:ext>
              </a:extLst>
            </p:cNvPr>
            <p:cNvCxnSpPr>
              <a:cxnSpLocks/>
            </p:cNvCxnSpPr>
            <p:nvPr/>
          </p:nvCxnSpPr>
          <p:spPr>
            <a:xfrm>
              <a:off x="5162145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80B5984-6C24-D943-B009-51237E75D157}"/>
                </a:ext>
              </a:extLst>
            </p:cNvPr>
            <p:cNvCxnSpPr>
              <a:cxnSpLocks/>
            </p:cNvCxnSpPr>
            <p:nvPr/>
          </p:nvCxnSpPr>
          <p:spPr>
            <a:xfrm>
              <a:off x="5474079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130269-CF9E-D74C-A889-FB82171C6096}"/>
                </a:ext>
              </a:extLst>
            </p:cNvPr>
            <p:cNvCxnSpPr>
              <a:cxnSpLocks/>
            </p:cNvCxnSpPr>
            <p:nvPr/>
          </p:nvCxnSpPr>
          <p:spPr>
            <a:xfrm>
              <a:off x="578601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065685-B632-294A-BE66-F9633EF654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7947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F77DA2-7E89-5A4A-845E-5C7833A409C0}"/>
                </a:ext>
              </a:extLst>
            </p:cNvPr>
            <p:cNvCxnSpPr>
              <a:cxnSpLocks/>
            </p:cNvCxnSpPr>
            <p:nvPr/>
          </p:nvCxnSpPr>
          <p:spPr>
            <a:xfrm>
              <a:off x="6409881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943E57-2097-FA47-AA02-8CA877CF6DE9}"/>
                </a:ext>
              </a:extLst>
            </p:cNvPr>
            <p:cNvCxnSpPr>
              <a:cxnSpLocks/>
            </p:cNvCxnSpPr>
            <p:nvPr/>
          </p:nvCxnSpPr>
          <p:spPr>
            <a:xfrm>
              <a:off x="6721813" y="2370289"/>
              <a:ext cx="0" cy="1971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94ADD2-15B8-124A-8DE8-352929F8D4EE}"/>
              </a:ext>
            </a:extLst>
          </p:cNvPr>
          <p:cNvSpPr txBox="1"/>
          <p:nvPr/>
        </p:nvSpPr>
        <p:spPr>
          <a:xfrm>
            <a:off x="3174278" y="4879794"/>
            <a:ext cx="1301959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/>
              <a:t>Indels</a:t>
            </a:r>
          </a:p>
        </p:txBody>
      </p:sp>
    </p:spTree>
    <p:extLst>
      <p:ext uri="{BB962C8B-B14F-4D97-AF65-F5344CB8AC3E}">
        <p14:creationId xmlns:p14="http://schemas.microsoft.com/office/powerpoint/2010/main" val="305858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760D5-C615-C74B-98BE-20BC9D0D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and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9A60-D541-2B41-977B-220AC16BB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alignment reflects a </a:t>
            </a:r>
            <a:r>
              <a:rPr lang="en-US" sz="3200" u="sng" dirty="0">
                <a:solidFill>
                  <a:srgbClr val="0000FF"/>
                </a:solidFill>
              </a:rPr>
              <a:t>possible</a:t>
            </a:r>
            <a:r>
              <a:rPr lang="en-US" sz="3200" dirty="0"/>
              <a:t> evolutionary relationship between sequences.</a:t>
            </a:r>
          </a:p>
          <a:p>
            <a:r>
              <a:rPr lang="en-US" sz="3200" dirty="0"/>
              <a:t>A good alignment (high score) reflects a </a:t>
            </a:r>
            <a:r>
              <a:rPr lang="en-US" sz="3200" u="sng" dirty="0">
                <a:solidFill>
                  <a:srgbClr val="0000FF"/>
                </a:solidFill>
              </a:rPr>
              <a:t>probable</a:t>
            </a:r>
            <a:r>
              <a:rPr lang="en-US" sz="3200" dirty="0"/>
              <a:t> evolutionary relationship between sequences.</a:t>
            </a:r>
          </a:p>
          <a:p>
            <a:r>
              <a:rPr lang="en-US" sz="3200" dirty="0"/>
              <a:t>An optimal alignment (highest possible score) reflects the </a:t>
            </a:r>
            <a:r>
              <a:rPr lang="en-US" sz="3200" u="sng" dirty="0">
                <a:solidFill>
                  <a:srgbClr val="0000FF"/>
                </a:solidFill>
              </a:rPr>
              <a:t>most probable </a:t>
            </a:r>
            <a:r>
              <a:rPr lang="en-US" sz="3200" dirty="0"/>
              <a:t>evolutionary relationship between sequences.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4334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EAD3E2-FE04-AC44-A2A5-452B88E57107}"/>
              </a:ext>
            </a:extLst>
          </p:cNvPr>
          <p:cNvSpPr txBox="1"/>
          <p:nvPr/>
        </p:nvSpPr>
        <p:spPr>
          <a:xfrm>
            <a:off x="2848988" y="2599360"/>
            <a:ext cx="23391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  <a:latin typeface="Courier" pitchFamily="2" charset="0"/>
              </a:rPr>
              <a:t>AGTTCTA</a:t>
            </a:r>
            <a:endParaRPr lang="en-US" sz="4000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sz="4000" dirty="0">
                <a:solidFill>
                  <a:srgbClr val="0000FF"/>
                </a:solidFill>
                <a:latin typeface="Courier" pitchFamily="2" charset="0"/>
              </a:rPr>
              <a:t>A-TTGTA</a:t>
            </a:r>
            <a:endParaRPr lang="en-US" sz="40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41A6C-436B-9A47-B6ED-A324E7DC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you know the upper sequence is an ancestor of the lower…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35E743-42E7-9343-86C2-875993F44321}"/>
              </a:ext>
            </a:extLst>
          </p:cNvPr>
          <p:cNvGrpSpPr/>
          <p:nvPr/>
        </p:nvGrpSpPr>
        <p:grpSpPr>
          <a:xfrm>
            <a:off x="5587290" y="2106199"/>
            <a:ext cx="1063625" cy="1687190"/>
            <a:chOff x="7960839" y="1949382"/>
            <a:chExt cx="1063625" cy="16871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46215F-CD1B-6240-9381-10A05C121A4A}"/>
                </a:ext>
              </a:extLst>
            </p:cNvPr>
            <p:cNvSpPr txBox="1"/>
            <p:nvPr/>
          </p:nvSpPr>
          <p:spPr>
            <a:xfrm>
              <a:off x="7960839" y="1949382"/>
              <a:ext cx="1063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Time,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Evolution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D5AD484-580F-244B-8A97-FC91F61D2609}"/>
                </a:ext>
              </a:extLst>
            </p:cNvPr>
            <p:cNvCxnSpPr/>
            <p:nvPr/>
          </p:nvCxnSpPr>
          <p:spPr>
            <a:xfrm>
              <a:off x="8492651" y="2595713"/>
              <a:ext cx="0" cy="10408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E0FBC1-E152-A44C-9428-893E65C53653}"/>
              </a:ext>
            </a:extLst>
          </p:cNvPr>
          <p:cNvCxnSpPr>
            <a:cxnSpLocks/>
          </p:cNvCxnSpPr>
          <p:nvPr/>
        </p:nvCxnSpPr>
        <p:spPr>
          <a:xfrm flipV="1">
            <a:off x="3395969" y="3922799"/>
            <a:ext cx="0" cy="123286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83B006-32F2-DC44-ADBC-7A4416E78BC0}"/>
              </a:ext>
            </a:extLst>
          </p:cNvPr>
          <p:cNvSpPr txBox="1"/>
          <p:nvPr/>
        </p:nvSpPr>
        <p:spPr>
          <a:xfrm>
            <a:off x="1653701" y="5155660"/>
            <a:ext cx="2247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G was deleted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0ED532C-94E5-C54D-9A09-C22D42092359}"/>
              </a:ext>
            </a:extLst>
          </p:cNvPr>
          <p:cNvCxnSpPr>
            <a:cxnSpLocks/>
          </p:cNvCxnSpPr>
          <p:nvPr/>
        </p:nvCxnSpPr>
        <p:spPr>
          <a:xfrm flipV="1">
            <a:off x="4287671" y="3909832"/>
            <a:ext cx="0" cy="18262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93925E8-357E-944E-B3DA-0EAAA5ED53D5}"/>
              </a:ext>
            </a:extLst>
          </p:cNvPr>
          <p:cNvSpPr txBox="1"/>
          <p:nvPr/>
        </p:nvSpPr>
        <p:spPr>
          <a:xfrm>
            <a:off x="3051242" y="5736079"/>
            <a:ext cx="2396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C mutated to G</a:t>
            </a:r>
          </a:p>
        </p:txBody>
      </p:sp>
    </p:spTree>
    <p:extLst>
      <p:ext uri="{BB962C8B-B14F-4D97-AF65-F5344CB8AC3E}">
        <p14:creationId xmlns:p14="http://schemas.microsoft.com/office/powerpoint/2010/main" val="2958619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EAD3E2-FE04-AC44-A2A5-452B88E57107}"/>
              </a:ext>
            </a:extLst>
          </p:cNvPr>
          <p:cNvSpPr txBox="1"/>
          <p:nvPr/>
        </p:nvSpPr>
        <p:spPr>
          <a:xfrm>
            <a:off x="2848988" y="2599360"/>
            <a:ext cx="23391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  <a:latin typeface="Courier" pitchFamily="2" charset="0"/>
              </a:rPr>
              <a:t>AGTTCTA</a:t>
            </a:r>
            <a:endParaRPr lang="en-US" sz="4000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sz="4000" dirty="0">
                <a:solidFill>
                  <a:srgbClr val="0000FF"/>
                </a:solidFill>
                <a:latin typeface="Courier" pitchFamily="2" charset="0"/>
              </a:rPr>
              <a:t>A-TTGTA</a:t>
            </a:r>
            <a:endParaRPr lang="en-US" sz="40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41A6C-436B-9A47-B6ED-A324E7DC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If you know the lower sequence is an ancestor of the upper…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35E743-42E7-9343-86C2-875993F44321}"/>
              </a:ext>
            </a:extLst>
          </p:cNvPr>
          <p:cNvGrpSpPr/>
          <p:nvPr/>
        </p:nvGrpSpPr>
        <p:grpSpPr>
          <a:xfrm>
            <a:off x="5587290" y="2106199"/>
            <a:ext cx="1063625" cy="1541674"/>
            <a:chOff x="7960839" y="1949382"/>
            <a:chExt cx="1063625" cy="154167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46215F-CD1B-6240-9381-10A05C121A4A}"/>
                </a:ext>
              </a:extLst>
            </p:cNvPr>
            <p:cNvSpPr txBox="1"/>
            <p:nvPr/>
          </p:nvSpPr>
          <p:spPr>
            <a:xfrm>
              <a:off x="7960839" y="1949382"/>
              <a:ext cx="1063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Time,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Evolution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D5AD484-580F-244B-8A97-FC91F61D2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2924" y="2595713"/>
              <a:ext cx="0" cy="8953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E0FBC1-E152-A44C-9428-893E65C53653}"/>
              </a:ext>
            </a:extLst>
          </p:cNvPr>
          <p:cNvCxnSpPr>
            <a:cxnSpLocks/>
          </p:cNvCxnSpPr>
          <p:nvPr/>
        </p:nvCxnSpPr>
        <p:spPr>
          <a:xfrm flipV="1">
            <a:off x="3386242" y="3219855"/>
            <a:ext cx="0" cy="19358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83B006-32F2-DC44-ADBC-7A4416E78BC0}"/>
              </a:ext>
            </a:extLst>
          </p:cNvPr>
          <p:cNvSpPr txBox="1"/>
          <p:nvPr/>
        </p:nvSpPr>
        <p:spPr>
          <a:xfrm>
            <a:off x="1653701" y="5155660"/>
            <a:ext cx="2337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G was inserted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0ED532C-94E5-C54D-9A09-C22D42092359}"/>
              </a:ext>
            </a:extLst>
          </p:cNvPr>
          <p:cNvCxnSpPr>
            <a:cxnSpLocks/>
          </p:cNvCxnSpPr>
          <p:nvPr/>
        </p:nvCxnSpPr>
        <p:spPr>
          <a:xfrm flipV="1">
            <a:off x="4287671" y="3909832"/>
            <a:ext cx="0" cy="18262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93925E8-357E-944E-B3DA-0EAAA5ED53D5}"/>
              </a:ext>
            </a:extLst>
          </p:cNvPr>
          <p:cNvSpPr txBox="1"/>
          <p:nvPr/>
        </p:nvSpPr>
        <p:spPr>
          <a:xfrm>
            <a:off x="3051242" y="5736079"/>
            <a:ext cx="2431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G mutated to C</a:t>
            </a:r>
          </a:p>
        </p:txBody>
      </p:sp>
    </p:spTree>
    <p:extLst>
      <p:ext uri="{BB962C8B-B14F-4D97-AF65-F5344CB8AC3E}">
        <p14:creationId xmlns:p14="http://schemas.microsoft.com/office/powerpoint/2010/main" val="79792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53" y="3032529"/>
            <a:ext cx="2664174" cy="156402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752" name="Line 9"/>
          <p:cNvSpPr>
            <a:spLocks noChangeShapeType="1"/>
          </p:cNvSpPr>
          <p:nvPr/>
        </p:nvSpPr>
        <p:spPr bwMode="auto">
          <a:xfrm flipH="1" flipV="1">
            <a:off x="2870522" y="2223603"/>
            <a:ext cx="0" cy="784290"/>
          </a:xfrm>
          <a:prstGeom prst="line">
            <a:avLst/>
          </a:prstGeom>
          <a:noFill/>
          <a:ln w="571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175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5" y="324090"/>
            <a:ext cx="2682294" cy="17850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793837" y="4621193"/>
            <a:ext cx="7880939" cy="156966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>
                <a:latin typeface="+mn-lt"/>
              </a:rPr>
              <a:t>Wolves are ancestors of dogs. If </a:t>
            </a:r>
          </a:p>
          <a:p>
            <a:pPr algn="ctr" eaLnBrk="1" hangingPunct="1"/>
            <a:r>
              <a:rPr lang="en-US" sz="3200" dirty="0">
                <a:latin typeface="+mn-lt"/>
              </a:rPr>
              <a:t>upper sequence is from a wolf &amp; lower is from</a:t>
            </a:r>
          </a:p>
          <a:p>
            <a:pPr algn="ctr" eaLnBrk="1" hangingPunct="1"/>
            <a:r>
              <a:rPr lang="en-US" sz="3200" dirty="0">
                <a:latin typeface="+mn-lt"/>
              </a:rPr>
              <a:t>a dog, then dogs have received a deletion.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89081-2024-4D49-9DD4-88769EA6CBB4}"/>
              </a:ext>
            </a:extLst>
          </p:cNvPr>
          <p:cNvSpPr txBox="1"/>
          <p:nvPr/>
        </p:nvSpPr>
        <p:spPr>
          <a:xfrm>
            <a:off x="4826643" y="1785778"/>
            <a:ext cx="1430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urier" pitchFamily="2" charset="0"/>
              </a:rPr>
              <a:t>AGC</a:t>
            </a:r>
          </a:p>
          <a:p>
            <a:r>
              <a:rPr lang="en-US" sz="5400" dirty="0">
                <a:latin typeface="Courier" pitchFamily="2" charset="0"/>
              </a:rPr>
              <a:t>A-C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578A0E-BC8D-584C-9EE0-2E405B65977A}"/>
              </a:ext>
            </a:extLst>
          </p:cNvPr>
          <p:cNvGrpSpPr/>
          <p:nvPr/>
        </p:nvGrpSpPr>
        <p:grpSpPr>
          <a:xfrm>
            <a:off x="6256843" y="1877549"/>
            <a:ext cx="1063625" cy="1687190"/>
            <a:chOff x="7960839" y="1949382"/>
            <a:chExt cx="1063625" cy="16871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EA73CC-A207-364D-917F-B8340CCF35C9}"/>
                </a:ext>
              </a:extLst>
            </p:cNvPr>
            <p:cNvSpPr txBox="1"/>
            <p:nvPr/>
          </p:nvSpPr>
          <p:spPr>
            <a:xfrm>
              <a:off x="7960839" y="1949382"/>
              <a:ext cx="1063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Time,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Evolution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C09A3BC-FDDC-A246-A39A-33046699BF95}"/>
                </a:ext>
              </a:extLst>
            </p:cNvPr>
            <p:cNvCxnSpPr/>
            <p:nvPr/>
          </p:nvCxnSpPr>
          <p:spPr>
            <a:xfrm>
              <a:off x="8492651" y="2595713"/>
              <a:ext cx="0" cy="10408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945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80958" y="4621193"/>
            <a:ext cx="830669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>
                <a:latin typeface="+mn-lt"/>
              </a:rPr>
              <a:t>Wild turkeys are ancestors of domestics. If upper</a:t>
            </a:r>
          </a:p>
          <a:p>
            <a:pPr algn="ctr" eaLnBrk="1" hangingPunct="1"/>
            <a:r>
              <a:rPr lang="en-US" sz="3200" dirty="0">
                <a:latin typeface="+mn-lt"/>
              </a:rPr>
              <a:t> sequence is from a domestic &amp; lower is from a</a:t>
            </a:r>
          </a:p>
          <a:p>
            <a:pPr algn="ctr" eaLnBrk="1" hangingPunct="1"/>
            <a:r>
              <a:rPr lang="en-US" sz="3200" dirty="0">
                <a:latin typeface="+mn-lt"/>
              </a:rPr>
              <a:t>wild, then domestics have received an insertion.</a:t>
            </a:r>
          </a:p>
          <a:p>
            <a:pPr algn="ctr" eaLnBrk="1" hangingPunct="1"/>
            <a:endParaRPr lang="en-US" sz="32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89081-2024-4D49-9DD4-88769EA6CBB4}"/>
              </a:ext>
            </a:extLst>
          </p:cNvPr>
          <p:cNvSpPr txBox="1"/>
          <p:nvPr/>
        </p:nvSpPr>
        <p:spPr>
          <a:xfrm>
            <a:off x="5590572" y="1716330"/>
            <a:ext cx="1430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ourier" pitchFamily="2" charset="0"/>
              </a:rPr>
              <a:t>AGC</a:t>
            </a:r>
          </a:p>
          <a:p>
            <a:r>
              <a:rPr lang="en-US" sz="5400" dirty="0">
                <a:latin typeface="Courier" pitchFamily="2" charset="0"/>
              </a:rPr>
              <a:t>A-C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08A26C7-333E-EB4A-ACEB-220F9BE8A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434" y="2785227"/>
            <a:ext cx="2186631" cy="16310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10C093F-EC70-A146-A4F3-A04ABB820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34" y="393539"/>
            <a:ext cx="3047069" cy="17059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e 9">
            <a:extLst>
              <a:ext uri="{FF2B5EF4-FFF2-40B4-BE49-F238E27FC236}">
                <a16:creationId xmlns:a16="http://schemas.microsoft.com/office/drawing/2014/main" id="{D4919180-C4E6-0047-B448-F93863F326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78177" y="2111024"/>
            <a:ext cx="0" cy="628493"/>
          </a:xfrm>
          <a:prstGeom prst="line">
            <a:avLst/>
          </a:prstGeom>
          <a:noFill/>
          <a:ln w="571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63474-F8EE-BF4D-85F9-AFEA19107543}"/>
              </a:ext>
            </a:extLst>
          </p:cNvPr>
          <p:cNvGrpSpPr/>
          <p:nvPr/>
        </p:nvGrpSpPr>
        <p:grpSpPr>
          <a:xfrm>
            <a:off x="7020772" y="1733414"/>
            <a:ext cx="1063625" cy="1541674"/>
            <a:chOff x="7960839" y="1949382"/>
            <a:chExt cx="1063625" cy="15416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45E503-B929-E740-A8FB-CF33DC0333A3}"/>
                </a:ext>
              </a:extLst>
            </p:cNvPr>
            <p:cNvSpPr txBox="1"/>
            <p:nvPr/>
          </p:nvSpPr>
          <p:spPr>
            <a:xfrm>
              <a:off x="7960839" y="1949382"/>
              <a:ext cx="1063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Time,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Evolution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0F0DF99-7501-3442-92D6-A9F101755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2924" y="2595713"/>
              <a:ext cx="0" cy="8953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3424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457200" y="152400"/>
            <a:ext cx="9982200" cy="7010400"/>
          </a:xfrm>
          <a:prstGeom prst="roundRect">
            <a:avLst/>
          </a:prstGeom>
          <a:solidFill>
            <a:schemeClr val="bg1">
              <a:alpha val="83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58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6600" y="4495800"/>
            <a:ext cx="3797300" cy="213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4495800"/>
            <a:ext cx="3606800" cy="213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846" name="Line 9"/>
          <p:cNvSpPr>
            <a:spLocks noChangeShapeType="1"/>
          </p:cNvSpPr>
          <p:nvPr/>
        </p:nvSpPr>
        <p:spPr bwMode="auto">
          <a:xfrm flipV="1">
            <a:off x="2895600" y="2590800"/>
            <a:ext cx="1676400" cy="1828800"/>
          </a:xfrm>
          <a:prstGeom prst="line">
            <a:avLst/>
          </a:prstGeom>
          <a:noFill/>
          <a:ln w="571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7" name="Line 9"/>
          <p:cNvSpPr>
            <a:spLocks noChangeShapeType="1"/>
          </p:cNvSpPr>
          <p:nvPr/>
        </p:nvSpPr>
        <p:spPr bwMode="auto">
          <a:xfrm flipH="1" flipV="1">
            <a:off x="4876800" y="2590800"/>
            <a:ext cx="1676400" cy="1828800"/>
          </a:xfrm>
          <a:prstGeom prst="line">
            <a:avLst/>
          </a:prstGeom>
          <a:noFill/>
          <a:ln w="571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584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68300"/>
            <a:ext cx="2303462" cy="3289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200" y="381000"/>
            <a:ext cx="3352800" cy="224676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/>
              <a:t>Maybe: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Ancestor = ATG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Passed intact to polar bear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Deletion in grizzly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43600" y="533400"/>
            <a:ext cx="3048000" cy="2678113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/>
              <a:t>But maybe: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Ancestor = AG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Insertion in polar bear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Passed intact to grizzly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685800" y="3581400"/>
            <a:ext cx="8305800" cy="10779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/>
              <a:t>Can</a:t>
            </a:r>
            <a:r>
              <a:rPr lang="fr-FR" sz="3200" dirty="0"/>
              <a:t>’</a:t>
            </a:r>
            <a:r>
              <a:rPr lang="en-US" altLang="ja-JP" sz="3200" dirty="0"/>
              <a:t>t call it an insertion or</a:t>
            </a:r>
            <a:r>
              <a:rPr lang="en-US" altLang="ja-JP" sz="3200" i="1" dirty="0"/>
              <a:t> </a:t>
            </a:r>
            <a:r>
              <a:rPr lang="en-US" altLang="ja-JP" sz="3200" dirty="0"/>
              <a:t>a deletion </a:t>
            </a:r>
          </a:p>
          <a:p>
            <a:pPr algn="ctr" eaLnBrk="1" hangingPunct="1"/>
            <a:r>
              <a:rPr lang="en-US" sz="3200" dirty="0">
                <a:sym typeface="Wingdings" charset="0"/>
              </a:rPr>
              <a:t> Call it an “</a:t>
            </a:r>
            <a:r>
              <a:rPr lang="en-US" altLang="ja-JP" sz="3200" dirty="0">
                <a:sym typeface="Wingdings" charset="0"/>
              </a:rPr>
              <a:t>indel</a:t>
            </a:r>
            <a:r>
              <a:rPr lang="en-US" sz="3200" dirty="0">
                <a:sym typeface="Wingdings" charset="0"/>
              </a:rPr>
              <a:t>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725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457200" y="152400"/>
            <a:ext cx="9982200" cy="7010400"/>
          </a:xfrm>
          <a:prstGeom prst="roundRect">
            <a:avLst/>
          </a:prstGeom>
          <a:solidFill>
            <a:schemeClr val="bg1">
              <a:alpha val="83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58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6600" y="4495800"/>
            <a:ext cx="3797300" cy="213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4495800"/>
            <a:ext cx="3606800" cy="213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846" name="Line 9"/>
          <p:cNvSpPr>
            <a:spLocks noChangeShapeType="1"/>
          </p:cNvSpPr>
          <p:nvPr/>
        </p:nvSpPr>
        <p:spPr bwMode="auto">
          <a:xfrm flipV="1">
            <a:off x="2895600" y="2590800"/>
            <a:ext cx="1676400" cy="1828800"/>
          </a:xfrm>
          <a:prstGeom prst="line">
            <a:avLst/>
          </a:prstGeom>
          <a:noFill/>
          <a:ln w="571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7" name="Line 9"/>
          <p:cNvSpPr>
            <a:spLocks noChangeShapeType="1"/>
          </p:cNvSpPr>
          <p:nvPr/>
        </p:nvSpPr>
        <p:spPr bwMode="auto">
          <a:xfrm flipH="1" flipV="1">
            <a:off x="4876800" y="2590800"/>
            <a:ext cx="1676400" cy="1828800"/>
          </a:xfrm>
          <a:prstGeom prst="line">
            <a:avLst/>
          </a:prstGeom>
          <a:noFill/>
          <a:ln w="571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584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68300"/>
            <a:ext cx="2303462" cy="3289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914399" y="4800600"/>
            <a:ext cx="7396223" cy="923330"/>
          </a:xfrm>
          <a:prstGeom prst="rect">
            <a:avLst/>
          </a:prstGeom>
          <a:solidFill>
            <a:srgbClr val="FFFFFF">
              <a:alpha val="63136"/>
            </a:srgbClr>
          </a:solidFill>
          <a:ln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400" b="1" dirty="0">
                <a:solidFill>
                  <a:srgbClr val="FF0000"/>
                </a:solidFill>
              </a:rPr>
              <a:t>ATG                        A-G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" y="381000"/>
            <a:ext cx="3352800" cy="224676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/>
              <a:t>Maybe: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Ancestor = ATG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Passed intact to polar bear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Deletion in grizzly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43600" y="533400"/>
            <a:ext cx="3048000" cy="2678113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/>
              <a:t>But maybe: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Ancestor = AG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Insertion in polar bear</a:t>
            </a:r>
          </a:p>
          <a:p>
            <a:pPr marL="342900" indent="-342900">
              <a:buFontTx/>
              <a:buChar char="•"/>
              <a:defRPr/>
            </a:pPr>
            <a:r>
              <a:rPr lang="en-US" sz="2800" dirty="0"/>
              <a:t>Passed intact to grizzly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685800" y="3581400"/>
            <a:ext cx="8305800" cy="10779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/>
              <a:t>Can</a:t>
            </a:r>
            <a:r>
              <a:rPr lang="fr-FR" sz="3200" dirty="0"/>
              <a:t>’</a:t>
            </a:r>
            <a:r>
              <a:rPr lang="en-US" altLang="ja-JP" sz="3200" dirty="0"/>
              <a:t>t call it an insertion or</a:t>
            </a:r>
            <a:r>
              <a:rPr lang="en-US" altLang="ja-JP" sz="3200" i="1" dirty="0"/>
              <a:t> </a:t>
            </a:r>
            <a:r>
              <a:rPr lang="en-US" altLang="ja-JP" sz="3200" dirty="0"/>
              <a:t>a deletion </a:t>
            </a:r>
          </a:p>
          <a:p>
            <a:pPr algn="ctr" eaLnBrk="1" hangingPunct="1"/>
            <a:r>
              <a:rPr lang="en-US" sz="3200" dirty="0">
                <a:sym typeface="Wingdings" charset="0"/>
              </a:rPr>
              <a:t> Call it an “</a:t>
            </a:r>
            <a:r>
              <a:rPr lang="en-US" altLang="ja-JP" sz="3200" dirty="0">
                <a:sym typeface="Wingdings" charset="0"/>
              </a:rPr>
              <a:t>indel</a:t>
            </a:r>
            <a:r>
              <a:rPr lang="en-US" sz="3200" dirty="0">
                <a:sym typeface="Wingdings" charset="0"/>
              </a:rPr>
              <a:t>”</a:t>
            </a:r>
            <a:endParaRPr lang="en-US" sz="3200" dirty="0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86200" y="-152400"/>
            <a:ext cx="1622425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3900" dirty="0">
                <a:solidFill>
                  <a:srgbClr val="FF0000"/>
                </a:solidFill>
              </a:rPr>
              <a:t>?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3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16C-1592-DD46-BD27-1701CB13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43" y="-86287"/>
            <a:ext cx="8762034" cy="1325563"/>
          </a:xfrm>
        </p:spPr>
        <p:txBody>
          <a:bodyPr/>
          <a:lstStyle/>
          <a:p>
            <a:r>
              <a:rPr lang="en-US" dirty="0"/>
              <a:t>Why alignment methods need indels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01131-D88C-A84B-A62E-62D157F56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5894"/>
            <a:ext cx="7886700" cy="5405377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Allow both sequences to have same length (characters + indels)</a:t>
            </a:r>
          </a:p>
          <a:p>
            <a:pPr lvl="1"/>
            <a:r>
              <a:rPr lang="en-US" sz="3200" dirty="0"/>
              <a:t>For technical reasons, software needs this</a:t>
            </a:r>
          </a:p>
          <a:p>
            <a:r>
              <a:rPr lang="en-US" sz="3600" dirty="0"/>
              <a:t>Represent where historical insertions/deletions </a:t>
            </a:r>
            <a:r>
              <a:rPr lang="en-US" sz="3600" i="1" dirty="0"/>
              <a:t>probably </a:t>
            </a:r>
            <a:r>
              <a:rPr lang="en-US" sz="3600" dirty="0"/>
              <a:t>happened</a:t>
            </a:r>
          </a:p>
          <a:p>
            <a:pPr lvl="1"/>
            <a:r>
              <a:rPr lang="en-US" sz="3200" dirty="0"/>
              <a:t>We weren’t there so we aren’t sure … an alignment is a hypothesis</a:t>
            </a:r>
          </a:p>
          <a:p>
            <a:r>
              <a:rPr lang="en-US" sz="3600" dirty="0"/>
              <a:t>Shove characters (</a:t>
            </a:r>
            <a:r>
              <a:rPr lang="en-US" sz="3600" dirty="0" err="1"/>
              <a:t>nucs</a:t>
            </a:r>
            <a:r>
              <a:rPr lang="en-US" sz="3600" dirty="0"/>
              <a:t> or </a:t>
            </a:r>
            <a:r>
              <a:rPr lang="en-US" sz="3600" dirty="0" err="1"/>
              <a:t>aas</a:t>
            </a:r>
            <a:r>
              <a:rPr lang="en-US" sz="3600" dirty="0"/>
              <a:t>) around to force more matches</a:t>
            </a:r>
          </a:p>
          <a:p>
            <a:pPr lvl="1"/>
            <a:r>
              <a:rPr lang="en-US" sz="3200" dirty="0"/>
              <a:t>Improve score: better score means more probable history</a:t>
            </a:r>
          </a:p>
        </p:txBody>
      </p:sp>
    </p:spTree>
    <p:extLst>
      <p:ext uri="{BB962C8B-B14F-4D97-AF65-F5344CB8AC3E}">
        <p14:creationId xmlns:p14="http://schemas.microsoft.com/office/powerpoint/2010/main" val="405903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3F58-E71A-E04F-9369-C9F9BA85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E598F-B942-F743-B8D4-C3850D229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B</a:t>
            </a:r>
            <a:r>
              <a:rPr lang="en-US" sz="4000" dirty="0"/>
              <a:t>asic            </a:t>
            </a:r>
          </a:p>
          <a:p>
            <a:r>
              <a:rPr lang="en-US" sz="4000" u="sng" dirty="0"/>
              <a:t>L</a:t>
            </a:r>
            <a:r>
              <a:rPr lang="en-US" sz="4000" dirty="0"/>
              <a:t>ocal </a:t>
            </a:r>
            <a:r>
              <a:rPr lang="en-US" sz="4000" u="sng" dirty="0"/>
              <a:t>A</a:t>
            </a:r>
            <a:r>
              <a:rPr lang="en-US" sz="4000" dirty="0"/>
              <a:t>lignment</a:t>
            </a:r>
          </a:p>
          <a:p>
            <a:r>
              <a:rPr lang="en-US" sz="4000" u="sng" dirty="0"/>
              <a:t>S</a:t>
            </a:r>
            <a:r>
              <a:rPr lang="en-US" sz="4000" dirty="0"/>
              <a:t>earch</a:t>
            </a:r>
          </a:p>
          <a:p>
            <a:r>
              <a:rPr lang="en-US" sz="4000" u="sng" dirty="0"/>
              <a:t>T</a:t>
            </a:r>
            <a:r>
              <a:rPr lang="en-US" sz="4000" dirty="0"/>
              <a:t>ool</a:t>
            </a:r>
            <a:endParaRPr 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3154531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659409B-7231-7F44-A886-2EE763F8EA06}"/>
              </a:ext>
            </a:extLst>
          </p:cNvPr>
          <p:cNvSpPr/>
          <p:nvPr/>
        </p:nvSpPr>
        <p:spPr>
          <a:xfrm>
            <a:off x="1408135" y="4330861"/>
            <a:ext cx="798653" cy="1569660"/>
          </a:xfrm>
          <a:prstGeom prst="rect">
            <a:avLst/>
          </a:prstGeom>
          <a:solidFill>
            <a:srgbClr val="17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AAF439-AA5B-D449-9C6C-B7F241AF79A5}"/>
              </a:ext>
            </a:extLst>
          </p:cNvPr>
          <p:cNvSpPr/>
          <p:nvPr/>
        </p:nvSpPr>
        <p:spPr>
          <a:xfrm>
            <a:off x="4434443" y="4330861"/>
            <a:ext cx="330347" cy="1569660"/>
          </a:xfrm>
          <a:prstGeom prst="rect">
            <a:avLst/>
          </a:prstGeom>
          <a:solidFill>
            <a:srgbClr val="17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6C0F8-88A1-7543-8E0C-2B5B785E82C0}"/>
              </a:ext>
            </a:extLst>
          </p:cNvPr>
          <p:cNvSpPr/>
          <p:nvPr/>
        </p:nvSpPr>
        <p:spPr>
          <a:xfrm>
            <a:off x="4764790" y="4330861"/>
            <a:ext cx="2585133" cy="1569660"/>
          </a:xfrm>
          <a:prstGeom prst="rect">
            <a:avLst/>
          </a:prstGeom>
          <a:solidFill>
            <a:srgbClr val="17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247511-64E3-4B46-BD56-1722D72E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1" y="87334"/>
            <a:ext cx="9514390" cy="1012262"/>
          </a:xfrm>
        </p:spPr>
        <p:txBody>
          <a:bodyPr>
            <a:noAutofit/>
          </a:bodyPr>
          <a:lstStyle/>
          <a:p>
            <a:r>
              <a:rPr lang="en-US" sz="3600" dirty="0"/>
              <a:t>Shove characters around to force more matches</a:t>
            </a:r>
            <a:br>
              <a:rPr lang="en-US" sz="3600" dirty="0"/>
            </a:br>
            <a:endParaRPr lang="en-US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19D6B3-64B6-1B44-87A4-4AF6231C61F0}"/>
              </a:ext>
            </a:extLst>
          </p:cNvPr>
          <p:cNvGrpSpPr/>
          <p:nvPr/>
        </p:nvGrpSpPr>
        <p:grpSpPr>
          <a:xfrm>
            <a:off x="1423686" y="1342664"/>
            <a:ext cx="5715026" cy="1569660"/>
            <a:chOff x="1423686" y="1342664"/>
            <a:chExt cx="5715026" cy="15696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036C3E-AAB8-2842-AE29-4D0EF35719D4}"/>
                </a:ext>
              </a:extLst>
            </p:cNvPr>
            <p:cNvGrpSpPr/>
            <p:nvPr/>
          </p:nvGrpSpPr>
          <p:grpSpPr>
            <a:xfrm>
              <a:off x="1423686" y="1342664"/>
              <a:ext cx="4445903" cy="1569660"/>
              <a:chOff x="891251" y="2303362"/>
              <a:chExt cx="4445903" cy="156966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EA32EA-4E5E-E64E-A680-FF1C752A4E81}"/>
                  </a:ext>
                </a:extLst>
              </p:cNvPr>
              <p:cNvSpPr/>
              <p:nvPr/>
            </p:nvSpPr>
            <p:spPr>
              <a:xfrm>
                <a:off x="891251" y="2303362"/>
                <a:ext cx="798653" cy="156966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78C4D9-9C70-7A4C-AEBD-AD219F1F012B}"/>
                  </a:ext>
                </a:extLst>
              </p:cNvPr>
              <p:cNvSpPr/>
              <p:nvPr/>
            </p:nvSpPr>
            <p:spPr>
              <a:xfrm>
                <a:off x="3917559" y="2303362"/>
                <a:ext cx="330347" cy="156966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FAB76C8-BB5F-C64C-91C7-4AC3EA5734A5}"/>
                  </a:ext>
                </a:extLst>
              </p:cNvPr>
              <p:cNvSpPr/>
              <p:nvPr/>
            </p:nvSpPr>
            <p:spPr>
              <a:xfrm>
                <a:off x="5006807" y="2303362"/>
                <a:ext cx="330347" cy="156966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4FBA62-DC70-2449-87FD-82EE7D53A1A5}"/>
                </a:ext>
              </a:extLst>
            </p:cNvPr>
            <p:cNvSpPr txBox="1"/>
            <p:nvPr/>
          </p:nvSpPr>
          <p:spPr>
            <a:xfrm>
              <a:off x="1423686" y="1342664"/>
              <a:ext cx="571502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Courier" pitchFamily="2" charset="0"/>
                </a:rPr>
                <a:t>THATSEQUENCE</a:t>
              </a:r>
            </a:p>
            <a:p>
              <a:r>
                <a:rPr lang="en-US" sz="4800" dirty="0">
                  <a:latin typeface="Courier" pitchFamily="2" charset="0"/>
                </a:rPr>
                <a:t>THISISASEQUENCE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A13BBB-5830-A04F-B043-2A5CEC3A9E04}"/>
              </a:ext>
            </a:extLst>
          </p:cNvPr>
          <p:cNvSpPr txBox="1"/>
          <p:nvPr/>
        </p:nvSpPr>
        <p:spPr>
          <a:xfrm>
            <a:off x="2206788" y="2979408"/>
            <a:ext cx="40915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Without indels: 4 matches </a:t>
            </a:r>
          </a:p>
          <a:p>
            <a:r>
              <a:rPr lang="en-US" sz="2800" dirty="0"/>
              <a:t>With indels: 11 matches </a:t>
            </a:r>
          </a:p>
          <a:p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1E91F1-B9F2-5C4B-B8E8-2936F6CAE79C}"/>
              </a:ext>
            </a:extLst>
          </p:cNvPr>
          <p:cNvSpPr/>
          <p:nvPr/>
        </p:nvSpPr>
        <p:spPr>
          <a:xfrm>
            <a:off x="3707168" y="4364403"/>
            <a:ext cx="330347" cy="1569660"/>
          </a:xfrm>
          <a:prstGeom prst="rect">
            <a:avLst/>
          </a:prstGeom>
          <a:solidFill>
            <a:srgbClr val="17F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6339BC-0C48-1241-A050-863043C6AE6E}"/>
              </a:ext>
            </a:extLst>
          </p:cNvPr>
          <p:cNvSpPr txBox="1"/>
          <p:nvPr/>
        </p:nvSpPr>
        <p:spPr>
          <a:xfrm>
            <a:off x="1408135" y="4330861"/>
            <a:ext cx="60837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ourier" pitchFamily="2" charset="0"/>
              </a:rPr>
              <a:t>TH----ATSEQUENCE</a:t>
            </a:r>
          </a:p>
          <a:p>
            <a:r>
              <a:rPr lang="en-US" sz="4800" dirty="0">
                <a:latin typeface="Courier" pitchFamily="2" charset="0"/>
              </a:rPr>
              <a:t>THISISA-SEQUENCE</a:t>
            </a:r>
          </a:p>
        </p:txBody>
      </p:sp>
    </p:spTree>
    <p:extLst>
      <p:ext uri="{BB962C8B-B14F-4D97-AF65-F5344CB8AC3E}">
        <p14:creationId xmlns:p14="http://schemas.microsoft.com/office/powerpoint/2010/main" val="3357663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B59A-FC79-7249-9675-2D70A8B8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Indels in expressed nucleotide sequences cause translation </a:t>
            </a:r>
            <a:r>
              <a:rPr lang="en-US" dirty="0" err="1"/>
              <a:t>havok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4B8D8-3653-B244-90E7-FA8C11B52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5538"/>
          </a:xfrm>
        </p:spPr>
        <p:txBody>
          <a:bodyPr/>
          <a:lstStyle/>
          <a:p>
            <a:r>
              <a:rPr lang="en-US" dirty="0"/>
              <a:t>Frameshift mutation</a:t>
            </a:r>
          </a:p>
          <a:p>
            <a:r>
              <a:rPr lang="en-US" dirty="0"/>
              <a:t>Premature STOP codon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A313B-4CE1-B241-92DB-245341C23DC4}"/>
              </a:ext>
            </a:extLst>
          </p:cNvPr>
          <p:cNvSpPr txBox="1"/>
          <p:nvPr/>
        </p:nvSpPr>
        <p:spPr>
          <a:xfrm>
            <a:off x="1706252" y="3142416"/>
            <a:ext cx="4381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ATG CCC CTA AGG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D3011-4FE6-0A49-8A64-05892D0C257D}"/>
              </a:ext>
            </a:extLst>
          </p:cNvPr>
          <p:cNvSpPr txBox="1"/>
          <p:nvPr/>
        </p:nvSpPr>
        <p:spPr>
          <a:xfrm>
            <a:off x="1828800" y="3559112"/>
            <a:ext cx="376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             Pro             Leu           </a:t>
            </a:r>
            <a:r>
              <a:rPr lang="en-US" dirty="0" err="1"/>
              <a:t>Arg</a:t>
            </a: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429509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B59A-FC79-7249-9675-2D70A8B8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Indels in expressed sequences wreak translation </a:t>
            </a:r>
            <a:r>
              <a:rPr lang="en-US" dirty="0" err="1"/>
              <a:t>havok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4B8D8-3653-B244-90E7-FA8C11B52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5538"/>
          </a:xfrm>
        </p:spPr>
        <p:txBody>
          <a:bodyPr/>
          <a:lstStyle/>
          <a:p>
            <a:r>
              <a:rPr lang="en-US" dirty="0"/>
              <a:t>Frameshift mutation</a:t>
            </a:r>
          </a:p>
          <a:p>
            <a:r>
              <a:rPr lang="en-US" dirty="0"/>
              <a:t>Premature STOP codon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A313B-4CE1-B241-92DB-245341C23DC4}"/>
              </a:ext>
            </a:extLst>
          </p:cNvPr>
          <p:cNvSpPr txBox="1"/>
          <p:nvPr/>
        </p:nvSpPr>
        <p:spPr>
          <a:xfrm>
            <a:off x="1706252" y="3142416"/>
            <a:ext cx="4381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ATG CCC CTA AGG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D3011-4FE6-0A49-8A64-05892D0C257D}"/>
              </a:ext>
            </a:extLst>
          </p:cNvPr>
          <p:cNvSpPr txBox="1"/>
          <p:nvPr/>
        </p:nvSpPr>
        <p:spPr>
          <a:xfrm>
            <a:off x="1828800" y="3559112"/>
            <a:ext cx="376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             Pro             Leu           </a:t>
            </a:r>
            <a:r>
              <a:rPr lang="en-US" dirty="0" err="1"/>
              <a:t>Arg</a:t>
            </a:r>
            <a:r>
              <a:rPr lang="en-US" dirty="0"/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F5A61-4775-0A4F-9407-AA98CCC3E27E}"/>
              </a:ext>
            </a:extLst>
          </p:cNvPr>
          <p:cNvSpPr txBox="1"/>
          <p:nvPr/>
        </p:nvSpPr>
        <p:spPr>
          <a:xfrm>
            <a:off x="3725234" y="3142415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33914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B59A-FC79-7249-9675-2D70A8B8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Indels in expressed sequences wreak translation </a:t>
            </a:r>
            <a:r>
              <a:rPr lang="en-US" dirty="0" err="1"/>
              <a:t>havok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4B8D8-3653-B244-90E7-FA8C11B52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5538"/>
          </a:xfrm>
        </p:spPr>
        <p:txBody>
          <a:bodyPr/>
          <a:lstStyle/>
          <a:p>
            <a:r>
              <a:rPr lang="en-US" dirty="0"/>
              <a:t>Frameshift mutation</a:t>
            </a:r>
          </a:p>
          <a:p>
            <a:r>
              <a:rPr lang="en-US" dirty="0"/>
              <a:t>Premature STOP codon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8C7E7-B238-C44C-9946-E0AA71946BB2}"/>
              </a:ext>
            </a:extLst>
          </p:cNvPr>
          <p:cNvSpPr txBox="1"/>
          <p:nvPr/>
        </p:nvSpPr>
        <p:spPr>
          <a:xfrm>
            <a:off x="7626284" y="231800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  <a:cs typeface="Consolas" panose="020B0609020204030204" pitchFamily="49" charset="0"/>
              </a:rPr>
              <a:t>TAA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A313B-4CE1-B241-92DB-245341C23DC4}"/>
              </a:ext>
            </a:extLst>
          </p:cNvPr>
          <p:cNvSpPr txBox="1"/>
          <p:nvPr/>
        </p:nvSpPr>
        <p:spPr>
          <a:xfrm>
            <a:off x="1706252" y="3142416"/>
            <a:ext cx="4381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ATG CCC CTA AGG 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D3011-4FE6-0A49-8A64-05892D0C257D}"/>
              </a:ext>
            </a:extLst>
          </p:cNvPr>
          <p:cNvSpPr txBox="1"/>
          <p:nvPr/>
        </p:nvSpPr>
        <p:spPr>
          <a:xfrm>
            <a:off x="1828800" y="3559112"/>
            <a:ext cx="376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             Pro             Leu           </a:t>
            </a:r>
            <a:r>
              <a:rPr lang="en-US" dirty="0" err="1"/>
              <a:t>Arg</a:t>
            </a:r>
            <a:r>
              <a:rPr lang="en-US" dirty="0"/>
              <a:t>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F5A61-4775-0A4F-9407-AA98CCC3E27E}"/>
              </a:ext>
            </a:extLst>
          </p:cNvPr>
          <p:cNvSpPr txBox="1"/>
          <p:nvPr/>
        </p:nvSpPr>
        <p:spPr>
          <a:xfrm>
            <a:off x="3725234" y="3142415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C3CFCCD9-96AD-9C4A-B39E-E8CB41555DC5}"/>
              </a:ext>
            </a:extLst>
          </p:cNvPr>
          <p:cNvSpPr/>
          <p:nvPr/>
        </p:nvSpPr>
        <p:spPr>
          <a:xfrm rot="5400000">
            <a:off x="3441606" y="4259831"/>
            <a:ext cx="571254" cy="339365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873F4-5066-1F4C-A867-B2D8152255A9}"/>
              </a:ext>
            </a:extLst>
          </p:cNvPr>
          <p:cNvSpPr txBox="1"/>
          <p:nvPr/>
        </p:nvSpPr>
        <p:spPr>
          <a:xfrm>
            <a:off x="1706252" y="4777222"/>
            <a:ext cx="4381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Lucida Console" panose="020B0609040504020204" pitchFamily="49" charset="0"/>
                <a:cs typeface="Consolas" panose="020B0609020204030204" pitchFamily="49" charset="0"/>
              </a:rPr>
              <a:t>ATG CCC TAA GG?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E1CD1-3DFE-C04E-B6C8-A8DEB4099FAD}"/>
              </a:ext>
            </a:extLst>
          </p:cNvPr>
          <p:cNvSpPr txBox="1"/>
          <p:nvPr/>
        </p:nvSpPr>
        <p:spPr>
          <a:xfrm>
            <a:off x="1828800" y="5193918"/>
            <a:ext cx="316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             Pro            STOP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D802D5-22D8-1147-8A62-C751F03ED7FC}"/>
              </a:ext>
            </a:extLst>
          </p:cNvPr>
          <p:cNvSpPr txBox="1"/>
          <p:nvPr/>
        </p:nvSpPr>
        <p:spPr>
          <a:xfrm>
            <a:off x="303452" y="6324708"/>
            <a:ext cx="9389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cd ~/SJSU/Teaching/123/CS123A/123A_2021/</a:t>
            </a:r>
            <a:r>
              <a:rPr lang="en-US" sz="1600" dirty="0" err="1"/>
              <a:t>StopCodonWsp</a:t>
            </a:r>
            <a:r>
              <a:rPr lang="en-US" sz="1600" dirty="0"/>
              <a:t>/</a:t>
            </a:r>
            <a:r>
              <a:rPr lang="en-US" sz="1600" dirty="0" err="1"/>
              <a:t>stopproj</a:t>
            </a:r>
            <a:r>
              <a:rPr lang="en-US" sz="1600" dirty="0"/>
              <a:t>/bin; java </a:t>
            </a:r>
            <a:r>
              <a:rPr lang="en-US" sz="1600" dirty="0" err="1"/>
              <a:t>stop.HistoFrame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2534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04397A-34A8-A34B-8D71-089E005A6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7851"/>
            <a:ext cx="8422753" cy="509775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Just like poker chips</a:t>
            </a:r>
          </a:p>
          <a:p>
            <a:r>
              <a:rPr lang="en-US" sz="3200" dirty="0"/>
              <a:t>+1 for a match, -1 for a mismatch, -2 for an indel</a:t>
            </a:r>
          </a:p>
          <a:p>
            <a:pPr lvl="1"/>
            <a:r>
              <a:rPr lang="en-US" sz="2800" dirty="0"/>
              <a:t>The “plus one, minus one, minus two” scoring scheme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Score of this alignment = 2</a:t>
            </a:r>
          </a:p>
          <a:p>
            <a:pPr lvl="1"/>
            <a:r>
              <a:rPr lang="en-US" sz="2800" dirty="0"/>
              <a:t>Seems low for 5/7 identity = 71%</a:t>
            </a:r>
          </a:p>
          <a:p>
            <a:pPr lvl="1"/>
            <a:r>
              <a:rPr lang="en-US" sz="2800" dirty="0"/>
              <a:t>Alignment scores aren’t intuitive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AD3E2-FE04-AC44-A2A5-452B88E57107}"/>
              </a:ext>
            </a:extLst>
          </p:cNvPr>
          <p:cNvSpPr txBox="1"/>
          <p:nvPr/>
        </p:nvSpPr>
        <p:spPr>
          <a:xfrm>
            <a:off x="2524896" y="2796130"/>
            <a:ext cx="3416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  <a:latin typeface="Courier" pitchFamily="2" charset="0"/>
              </a:rPr>
              <a:t>AGTTCTA</a:t>
            </a:r>
            <a:endParaRPr lang="en-US" sz="6000" dirty="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en-US" sz="6000" dirty="0">
                <a:solidFill>
                  <a:srgbClr val="0000FF"/>
                </a:solidFill>
                <a:latin typeface="Courier" pitchFamily="2" charset="0"/>
              </a:rPr>
              <a:t>A-TTGTA</a:t>
            </a:r>
            <a:endParaRPr lang="en-US" sz="6000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041A6C-436B-9A47-B6ED-A324E7DC8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70" y="-3135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Scoring a </a:t>
            </a:r>
            <a:r>
              <a:rPr lang="en-US" u="sng" dirty="0"/>
              <a:t>nucleotide</a:t>
            </a:r>
            <a:r>
              <a:rPr lang="en-US" dirty="0"/>
              <a:t> alignment</a:t>
            </a:r>
          </a:p>
        </p:txBody>
      </p:sp>
    </p:spTree>
    <p:extLst>
      <p:ext uri="{BB962C8B-B14F-4D97-AF65-F5344CB8AC3E}">
        <p14:creationId xmlns:p14="http://schemas.microsoft.com/office/powerpoint/2010/main" val="380536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156D8-2269-554E-91A5-AA2B2733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546" y="98908"/>
            <a:ext cx="7886700" cy="1325563"/>
          </a:xfrm>
        </p:spPr>
        <p:txBody>
          <a:bodyPr/>
          <a:lstStyle/>
          <a:p>
            <a:r>
              <a:rPr lang="en-US" dirty="0"/>
              <a:t>Defining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C0A51-3E18-5E44-A2F3-FD104B465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546" y="1424471"/>
            <a:ext cx="7886700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Given</a:t>
            </a:r>
          </a:p>
          <a:p>
            <a:pPr lvl="1"/>
            <a:r>
              <a:rPr lang="en-US" sz="2800" dirty="0"/>
              <a:t>2 sequences (nucleotide or amino acid)</a:t>
            </a:r>
          </a:p>
          <a:p>
            <a:pPr lvl="1"/>
            <a:r>
              <a:rPr lang="en-US" sz="2800" dirty="0"/>
              <a:t>A scoring system for evaluation matches/mismatches/indels in a column</a:t>
            </a:r>
          </a:p>
          <a:p>
            <a:r>
              <a:rPr lang="en-US" sz="3200" dirty="0"/>
              <a:t>Find an optimal pairing of sequences</a:t>
            </a:r>
          </a:p>
          <a:p>
            <a:pPr lvl="1"/>
            <a:r>
              <a:rPr lang="en-US" sz="2800" dirty="0"/>
              <a:t>Each sequence retains order of characters</a:t>
            </a:r>
          </a:p>
          <a:p>
            <a:pPr lvl="1"/>
            <a:r>
              <a:rPr lang="en-US" sz="2800" dirty="0"/>
              <a:t>Perhaps introduce indels</a:t>
            </a:r>
          </a:p>
          <a:p>
            <a:pPr lvl="1"/>
            <a:r>
              <a:rPr lang="en-US" sz="2800" dirty="0"/>
              <a:t>Resulting sequences have equal length</a:t>
            </a:r>
          </a:p>
          <a:p>
            <a:pPr lvl="1"/>
            <a:r>
              <a:rPr lang="en-US" sz="2800" dirty="0"/>
              <a:t>Total score might be matched but can’t be beaten</a:t>
            </a:r>
          </a:p>
          <a:p>
            <a:pPr lvl="1"/>
            <a:r>
              <a:rPr lang="en-US" sz="2800" dirty="0"/>
              <a:t>Execute in reasonable time</a:t>
            </a:r>
          </a:p>
        </p:txBody>
      </p:sp>
    </p:spTree>
    <p:extLst>
      <p:ext uri="{BB962C8B-B14F-4D97-AF65-F5344CB8AC3E}">
        <p14:creationId xmlns:p14="http://schemas.microsoft.com/office/powerpoint/2010/main" val="3006751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156D8-2269-554E-91A5-AA2B2733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546" y="98908"/>
            <a:ext cx="7886700" cy="1325563"/>
          </a:xfrm>
        </p:spPr>
        <p:txBody>
          <a:bodyPr/>
          <a:lstStyle/>
          <a:p>
            <a:r>
              <a:rPr lang="en-US" dirty="0"/>
              <a:t>Defining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C0A51-3E18-5E44-A2F3-FD104B465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546" y="1424471"/>
            <a:ext cx="7886700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Given</a:t>
            </a:r>
          </a:p>
          <a:p>
            <a:pPr lvl="1"/>
            <a:r>
              <a:rPr lang="en-US" sz="2800" dirty="0"/>
              <a:t>2 sequences (nucleotide or amino acid)</a:t>
            </a:r>
          </a:p>
          <a:p>
            <a:pPr lvl="1"/>
            <a:r>
              <a:rPr lang="en-US" sz="2800" dirty="0"/>
              <a:t>A scoring system for evaluation matches/mismatches/indels in a column</a:t>
            </a:r>
          </a:p>
          <a:p>
            <a:r>
              <a:rPr lang="en-US" sz="3200" dirty="0"/>
              <a:t>Find an </a:t>
            </a:r>
            <a:r>
              <a:rPr lang="en-US" sz="3200" u="sng" dirty="0"/>
              <a:t>optimal</a:t>
            </a:r>
            <a:r>
              <a:rPr lang="en-US" sz="3200" dirty="0"/>
              <a:t> pairing of sequences</a:t>
            </a:r>
          </a:p>
          <a:p>
            <a:pPr lvl="1"/>
            <a:r>
              <a:rPr lang="en-US" sz="2800" dirty="0"/>
              <a:t>Each sequence retains order of characters</a:t>
            </a:r>
          </a:p>
          <a:p>
            <a:pPr lvl="1"/>
            <a:r>
              <a:rPr lang="en-US" sz="2800" dirty="0"/>
              <a:t>Perhaps introduce indels</a:t>
            </a:r>
          </a:p>
          <a:p>
            <a:pPr lvl="1"/>
            <a:r>
              <a:rPr lang="en-US" sz="2800" dirty="0"/>
              <a:t>Resulting sequences have equal length</a:t>
            </a:r>
          </a:p>
          <a:p>
            <a:pPr lvl="1"/>
            <a:r>
              <a:rPr lang="en-US" sz="2800" u="sng" dirty="0"/>
              <a:t>Total score might be matched but can’t be beaten</a:t>
            </a:r>
          </a:p>
          <a:p>
            <a:pPr lvl="1"/>
            <a:r>
              <a:rPr lang="en-US" sz="2800" dirty="0"/>
              <a:t>Execute in reasonable time</a:t>
            </a:r>
          </a:p>
        </p:txBody>
      </p:sp>
    </p:spTree>
    <p:extLst>
      <p:ext uri="{BB962C8B-B14F-4D97-AF65-F5344CB8AC3E}">
        <p14:creationId xmlns:p14="http://schemas.microsoft.com/office/powerpoint/2010/main" val="8575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F8A6BA-1907-FA45-9412-3E87CD7FC028}"/>
              </a:ext>
            </a:extLst>
          </p:cNvPr>
          <p:cNvSpPr/>
          <p:nvPr/>
        </p:nvSpPr>
        <p:spPr>
          <a:xfrm>
            <a:off x="3136738" y="511215"/>
            <a:ext cx="2361236" cy="8218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Alignment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3ED234-CDDF-D940-9C02-8B92F6D20805}"/>
              </a:ext>
            </a:extLst>
          </p:cNvPr>
          <p:cNvGrpSpPr/>
          <p:nvPr/>
        </p:nvGrpSpPr>
        <p:grpSpPr>
          <a:xfrm>
            <a:off x="1319513" y="2332298"/>
            <a:ext cx="6516548" cy="1265500"/>
            <a:chOff x="1319513" y="1986986"/>
            <a:chExt cx="6516548" cy="12655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CB213D1-667E-2549-9B52-37135F32F1B8}"/>
                </a:ext>
              </a:extLst>
            </p:cNvPr>
            <p:cNvSpPr/>
            <p:nvPr/>
          </p:nvSpPr>
          <p:spPr>
            <a:xfrm>
              <a:off x="1319513" y="1986986"/>
              <a:ext cx="2361236" cy="12655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Pairwise alignment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(PWA)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3DA0E39-B7CB-D647-9C4C-50C803F06EE2}"/>
                </a:ext>
              </a:extLst>
            </p:cNvPr>
            <p:cNvSpPr/>
            <p:nvPr/>
          </p:nvSpPr>
          <p:spPr>
            <a:xfrm>
              <a:off x="4863295" y="1986986"/>
              <a:ext cx="2972766" cy="12655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Multiple sequence  alignment (&gt;2, MSA)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D98C1-B70E-D445-80FC-1C88FFF0714F}"/>
              </a:ext>
            </a:extLst>
          </p:cNvPr>
          <p:cNvGrpSpPr/>
          <p:nvPr/>
        </p:nvGrpSpPr>
        <p:grpSpPr>
          <a:xfrm>
            <a:off x="297589" y="4597078"/>
            <a:ext cx="5026117" cy="821802"/>
            <a:chOff x="320739" y="4006769"/>
            <a:chExt cx="5026117" cy="82180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8C86D90-119B-7944-8838-60D311C87859}"/>
                </a:ext>
              </a:extLst>
            </p:cNvPr>
            <p:cNvSpPr/>
            <p:nvPr/>
          </p:nvSpPr>
          <p:spPr>
            <a:xfrm>
              <a:off x="320739" y="4006769"/>
              <a:ext cx="2361236" cy="82180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Global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PWA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853FEDB-4F0F-F24C-A714-39304D305784}"/>
                </a:ext>
              </a:extLst>
            </p:cNvPr>
            <p:cNvSpPr/>
            <p:nvPr/>
          </p:nvSpPr>
          <p:spPr>
            <a:xfrm>
              <a:off x="2985620" y="4006769"/>
              <a:ext cx="2361236" cy="82180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PWA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5D1987-20AF-E642-848B-E410E41C457F}"/>
              </a:ext>
            </a:extLst>
          </p:cNvPr>
          <p:cNvCxnSpPr>
            <a:cxnSpLocks/>
          </p:cNvCxnSpPr>
          <p:nvPr/>
        </p:nvCxnSpPr>
        <p:spPr>
          <a:xfrm flipH="1">
            <a:off x="3321933" y="1333017"/>
            <a:ext cx="960698" cy="9992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622B19-773C-B249-B6CE-49768747EF56}"/>
              </a:ext>
            </a:extLst>
          </p:cNvPr>
          <p:cNvCxnSpPr>
            <a:cxnSpLocks/>
          </p:cNvCxnSpPr>
          <p:nvPr/>
        </p:nvCxnSpPr>
        <p:spPr>
          <a:xfrm>
            <a:off x="4352081" y="1333017"/>
            <a:ext cx="810229" cy="9992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3DFFAA-68F3-6447-A2FB-AB83D9CD2E72}"/>
              </a:ext>
            </a:extLst>
          </p:cNvPr>
          <p:cNvCxnSpPr>
            <a:cxnSpLocks/>
          </p:cNvCxnSpPr>
          <p:nvPr/>
        </p:nvCxnSpPr>
        <p:spPr>
          <a:xfrm flipH="1">
            <a:off x="1766102" y="3597798"/>
            <a:ext cx="960698" cy="9992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879938-7FDB-744B-A186-1C444EF76DE9}"/>
              </a:ext>
            </a:extLst>
          </p:cNvPr>
          <p:cNvCxnSpPr>
            <a:cxnSpLocks/>
          </p:cNvCxnSpPr>
          <p:nvPr/>
        </p:nvCxnSpPr>
        <p:spPr>
          <a:xfrm>
            <a:off x="2798175" y="3597798"/>
            <a:ext cx="882574" cy="9992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5E7647-59C6-6642-BD87-D14081BF67DD}"/>
              </a:ext>
            </a:extLst>
          </p:cNvPr>
          <p:cNvSpPr txBox="1"/>
          <p:nvPr/>
        </p:nvSpPr>
        <p:spPr>
          <a:xfrm>
            <a:off x="6208923" y="3597798"/>
            <a:ext cx="22826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* Not today</a:t>
            </a:r>
          </a:p>
          <a:p>
            <a:r>
              <a:rPr lang="en-US" sz="2000" dirty="0">
                <a:solidFill>
                  <a:srgbClr val="0000FF"/>
                </a:solidFill>
              </a:rPr>
              <a:t>* How we compute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phylogenetic trees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* Impossible</a:t>
            </a:r>
          </a:p>
        </p:txBody>
      </p:sp>
    </p:spTree>
    <p:extLst>
      <p:ext uri="{BB962C8B-B14F-4D97-AF65-F5344CB8AC3E}">
        <p14:creationId xmlns:p14="http://schemas.microsoft.com/office/powerpoint/2010/main" val="2246932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B765-E84D-C341-830F-C5D9809C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95420"/>
            <a:ext cx="7886700" cy="1325563"/>
          </a:xfrm>
        </p:spPr>
        <p:txBody>
          <a:bodyPr/>
          <a:lstStyle/>
          <a:p>
            <a:r>
              <a:rPr lang="en-US" dirty="0"/>
              <a:t>Global PWA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3BE2-9C72-9941-876C-155E7217E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92" y="787073"/>
            <a:ext cx="8237558" cy="5717897"/>
          </a:xfrm>
        </p:spPr>
        <p:txBody>
          <a:bodyPr>
            <a:normAutofit/>
          </a:bodyPr>
          <a:lstStyle/>
          <a:p>
            <a:r>
              <a:rPr lang="en-US" dirty="0"/>
              <a:t>Sequences are roughly same length</a:t>
            </a:r>
          </a:p>
          <a:p>
            <a:r>
              <a:rPr lang="en-US" dirty="0"/>
              <a:t>Compute optimal alignment across entire length of both </a:t>
            </a:r>
            <a:r>
              <a:rPr lang="en-US" dirty="0" err="1"/>
              <a:t>seqs</a:t>
            </a:r>
            <a:endParaRPr lang="en-US" dirty="0"/>
          </a:p>
          <a:p>
            <a:r>
              <a:rPr lang="en-US" dirty="0"/>
              <a:t>Example: Given 2 strains of a nitrogen-fixing bacterium, how different are their </a:t>
            </a:r>
            <a:r>
              <a:rPr lang="en-US" i="1" dirty="0" err="1"/>
              <a:t>nifH</a:t>
            </a:r>
            <a:r>
              <a:rPr lang="en-US" dirty="0"/>
              <a:t> genes?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sequences are very different, or 1 sequence is much longer than the other?</a:t>
            </a:r>
          </a:p>
          <a:p>
            <a:pPr lvl="1"/>
            <a:r>
              <a:rPr lang="en-US" dirty="0">
                <a:sym typeface="Wingdings" pitchFamily="2" charset="2"/>
              </a:rPr>
              <a:t>Alignment is mostly indel columns  score is very low</a:t>
            </a:r>
          </a:p>
          <a:p>
            <a:pPr lvl="1"/>
            <a:r>
              <a:rPr lang="en-US" dirty="0">
                <a:sym typeface="Wingdings" pitchFamily="2" charset="2"/>
              </a:rPr>
              <a:t>Alignment is unlikely to be realistic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75F35-A51E-194B-B841-BF51AA99139E}"/>
              </a:ext>
            </a:extLst>
          </p:cNvPr>
          <p:cNvSpPr txBox="1"/>
          <p:nvPr/>
        </p:nvSpPr>
        <p:spPr>
          <a:xfrm>
            <a:off x="1332496" y="2904616"/>
            <a:ext cx="57310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urier" pitchFamily="2" charset="0"/>
              </a:rPr>
              <a:t>ACTGGTCCCT … GCTTTAC</a:t>
            </a:r>
          </a:p>
          <a:p>
            <a:r>
              <a:rPr lang="en-US" sz="3600" dirty="0">
                <a:solidFill>
                  <a:srgbClr val="FF0000"/>
                </a:solidFill>
                <a:latin typeface="Courier" pitchFamily="2" charset="0"/>
              </a:rPr>
              <a:t>ACTG---GAT … GCATAAC</a:t>
            </a:r>
            <a:endParaRPr lang="en-US" dirty="0">
              <a:solidFill>
                <a:srgbClr val="FF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852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3BE2-9C72-9941-876C-155E7217E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7731"/>
            <a:ext cx="8237558" cy="5717897"/>
          </a:xfrm>
        </p:spPr>
        <p:txBody>
          <a:bodyPr>
            <a:normAutofit/>
          </a:bodyPr>
          <a:lstStyle/>
          <a:p>
            <a:r>
              <a:rPr lang="en-US" dirty="0"/>
              <a:t>Sequence lengths can be very different</a:t>
            </a:r>
          </a:p>
          <a:p>
            <a:pPr lvl="1"/>
            <a:r>
              <a:rPr lang="en-US" dirty="0"/>
              <a:t>If similar lengths, results are nearly same as Global PWA</a:t>
            </a:r>
          </a:p>
          <a:p>
            <a:r>
              <a:rPr lang="en-US" dirty="0"/>
              <a:t>Find the optimal part of the Global PWA</a:t>
            </a:r>
          </a:p>
          <a:p>
            <a:r>
              <a:rPr lang="en-US" dirty="0"/>
              <a:t>Ignore (and don’t penalize) leading and trailing indels</a:t>
            </a:r>
          </a:p>
          <a:p>
            <a:r>
              <a:rPr lang="en-US" dirty="0"/>
              <a:t>Example: Given the entire genome sequence of a bacterium, and the sequence of a mystery gene, possibly from that bacterium …</a:t>
            </a:r>
          </a:p>
          <a:p>
            <a:pPr lvl="1"/>
            <a:r>
              <a:rPr lang="en-US" dirty="0"/>
              <a:t>Does the mystery sequence come from that bacterium?</a:t>
            </a:r>
          </a:p>
          <a:p>
            <a:pPr lvl="1"/>
            <a:r>
              <a:rPr lang="en-US" dirty="0"/>
              <a:t>What gene is 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8B765-E84D-C341-830F-C5D9809C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44163"/>
            <a:ext cx="7886700" cy="1325563"/>
          </a:xfrm>
        </p:spPr>
        <p:txBody>
          <a:bodyPr/>
          <a:lstStyle/>
          <a:p>
            <a:r>
              <a:rPr lang="en-US" dirty="0"/>
              <a:t>Local PWA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41640-365A-6648-B381-DE0E19424B80}"/>
              </a:ext>
            </a:extLst>
          </p:cNvPr>
          <p:cNvGrpSpPr/>
          <p:nvPr/>
        </p:nvGrpSpPr>
        <p:grpSpPr>
          <a:xfrm>
            <a:off x="628650" y="5243203"/>
            <a:ext cx="7504336" cy="1200329"/>
            <a:chOff x="628650" y="3738619"/>
            <a:chExt cx="7504336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875F35-A51E-194B-B841-BF51AA99139E}"/>
                </a:ext>
              </a:extLst>
            </p:cNvPr>
            <p:cNvSpPr txBox="1"/>
            <p:nvPr/>
          </p:nvSpPr>
          <p:spPr>
            <a:xfrm>
              <a:off x="628650" y="3738619"/>
              <a:ext cx="573105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00FF"/>
                  </a:solidFill>
                  <a:latin typeface="Courier" pitchFamily="2" charset="0"/>
                </a:rPr>
                <a:t>ACTGGTCCCTGCTTTACGG…</a:t>
              </a:r>
            </a:p>
            <a:p>
              <a:r>
                <a:rPr lang="en-US" sz="3600" dirty="0">
                  <a:solidFill>
                    <a:srgbClr val="FF0000"/>
                  </a:solidFill>
                  <a:latin typeface="Courier" pitchFamily="2" charset="0"/>
                </a:rPr>
                <a:t>----GTTC-----------</a:t>
              </a:r>
              <a:endParaRPr lang="en-US" dirty="0">
                <a:solidFill>
                  <a:srgbClr val="FF0000"/>
                </a:solidFill>
                <a:latin typeface="Courier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C612F8-546D-5C4C-AE9D-5A8E72AC74AE}"/>
                </a:ext>
              </a:extLst>
            </p:cNvPr>
            <p:cNvSpPr txBox="1"/>
            <p:nvPr/>
          </p:nvSpPr>
          <p:spPr>
            <a:xfrm>
              <a:off x="6551271" y="3865941"/>
              <a:ext cx="15817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genome</a:t>
              </a:r>
            </a:p>
            <a:p>
              <a:endParaRPr lang="en-US" sz="2000" dirty="0">
                <a:solidFill>
                  <a:srgbClr val="00B050"/>
                </a:solidFill>
              </a:endParaRPr>
            </a:p>
            <a:p>
              <a:r>
                <a:rPr lang="en-US" sz="2000" dirty="0">
                  <a:solidFill>
                    <a:srgbClr val="00B050"/>
                  </a:solidFill>
                </a:rPr>
                <a:t>mystery gene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670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3F58-E71A-E04F-9369-C9F9BA85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E598F-B942-F743-B8D4-C3850D229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B</a:t>
            </a:r>
            <a:r>
              <a:rPr lang="en-US" sz="4000" dirty="0"/>
              <a:t>asic            </a:t>
            </a:r>
          </a:p>
          <a:p>
            <a:r>
              <a:rPr lang="en-US" sz="4000" u="sng" dirty="0"/>
              <a:t>L</a:t>
            </a:r>
            <a:r>
              <a:rPr lang="en-US" sz="4000" dirty="0"/>
              <a:t>ocal </a:t>
            </a:r>
            <a:r>
              <a:rPr lang="en-US" sz="4000" u="sng" dirty="0"/>
              <a:t>A</a:t>
            </a:r>
            <a:r>
              <a:rPr lang="en-US" sz="4000" dirty="0"/>
              <a:t>lignment</a:t>
            </a:r>
          </a:p>
          <a:p>
            <a:r>
              <a:rPr lang="en-US" sz="4000" u="sng" dirty="0"/>
              <a:t>S</a:t>
            </a:r>
            <a:r>
              <a:rPr lang="en-US" sz="4000" dirty="0"/>
              <a:t>earch</a:t>
            </a:r>
          </a:p>
          <a:p>
            <a:r>
              <a:rPr lang="en-US" sz="4000" u="sng" dirty="0"/>
              <a:t>T</a:t>
            </a:r>
            <a:r>
              <a:rPr lang="en-US" sz="4000" dirty="0"/>
              <a:t>ool</a:t>
            </a:r>
            <a:endParaRPr lang="en-US" sz="4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7CFDA-6BEF-7341-B3C0-1AED673D546C}"/>
              </a:ext>
            </a:extLst>
          </p:cNvPr>
          <p:cNvSpPr txBox="1"/>
          <p:nvPr/>
        </p:nvSpPr>
        <p:spPr>
          <a:xfrm>
            <a:off x="2236378" y="1868083"/>
            <a:ext cx="3922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Not even a little bit</a:t>
            </a:r>
          </a:p>
        </p:txBody>
      </p:sp>
    </p:spTree>
    <p:extLst>
      <p:ext uri="{BB962C8B-B14F-4D97-AF65-F5344CB8AC3E}">
        <p14:creationId xmlns:p14="http://schemas.microsoft.com/office/powerpoint/2010/main" val="425525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B765-E84D-C341-830F-C5D9809C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2357"/>
            <a:ext cx="7886700" cy="4263435"/>
          </a:xfrm>
        </p:spPr>
        <p:txBody>
          <a:bodyPr>
            <a:normAutofit/>
          </a:bodyPr>
          <a:lstStyle/>
          <a:p>
            <a:r>
              <a:rPr lang="en-US" dirty="0"/>
              <a:t>Local PWA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Global doesn’t make sense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D41640-365A-6648-B381-DE0E19424B80}"/>
              </a:ext>
            </a:extLst>
          </p:cNvPr>
          <p:cNvGrpSpPr/>
          <p:nvPr/>
        </p:nvGrpSpPr>
        <p:grpSpPr>
          <a:xfrm>
            <a:off x="628650" y="1296514"/>
            <a:ext cx="7504336" cy="1200329"/>
            <a:chOff x="628650" y="3738619"/>
            <a:chExt cx="7504336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875F35-A51E-194B-B841-BF51AA99139E}"/>
                </a:ext>
              </a:extLst>
            </p:cNvPr>
            <p:cNvSpPr txBox="1"/>
            <p:nvPr/>
          </p:nvSpPr>
          <p:spPr>
            <a:xfrm>
              <a:off x="628650" y="3738619"/>
              <a:ext cx="573105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00FF"/>
                  </a:solidFill>
                  <a:latin typeface="Courier" pitchFamily="2" charset="0"/>
                </a:rPr>
                <a:t>ACTGGTCCCTGCTTTACGG…</a:t>
              </a:r>
            </a:p>
            <a:p>
              <a:r>
                <a:rPr lang="en-US" sz="3600" dirty="0">
                  <a:solidFill>
                    <a:srgbClr val="FF0000"/>
                  </a:solidFill>
                  <a:latin typeface="Courier" pitchFamily="2" charset="0"/>
                </a:rPr>
                <a:t>----GTTC-----------</a:t>
              </a:r>
              <a:endParaRPr lang="en-US" dirty="0">
                <a:solidFill>
                  <a:srgbClr val="FF0000"/>
                </a:solidFill>
                <a:latin typeface="Courier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C612F8-546D-5C4C-AE9D-5A8E72AC74AE}"/>
                </a:ext>
              </a:extLst>
            </p:cNvPr>
            <p:cNvSpPr txBox="1"/>
            <p:nvPr/>
          </p:nvSpPr>
          <p:spPr>
            <a:xfrm>
              <a:off x="6551271" y="3865941"/>
              <a:ext cx="15817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genome</a:t>
              </a:r>
            </a:p>
            <a:p>
              <a:endParaRPr lang="en-US" sz="2000" dirty="0">
                <a:solidFill>
                  <a:srgbClr val="00B050"/>
                </a:solidFill>
              </a:endParaRPr>
            </a:p>
            <a:p>
              <a:r>
                <a:rPr lang="en-US" sz="2000" dirty="0">
                  <a:solidFill>
                    <a:srgbClr val="00B050"/>
                  </a:solidFill>
                </a:rPr>
                <a:t>mystery gene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7E30C1F-E272-7040-9CA3-ED873D73F113}"/>
              </a:ext>
            </a:extLst>
          </p:cNvPr>
          <p:cNvGrpSpPr/>
          <p:nvPr/>
        </p:nvGrpSpPr>
        <p:grpSpPr>
          <a:xfrm>
            <a:off x="628650" y="3263170"/>
            <a:ext cx="7504336" cy="1200329"/>
            <a:chOff x="628650" y="3738619"/>
            <a:chExt cx="7504336" cy="12003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C49C2A-243F-2B42-A405-2D7B6411F506}"/>
                </a:ext>
              </a:extLst>
            </p:cNvPr>
            <p:cNvSpPr txBox="1"/>
            <p:nvPr/>
          </p:nvSpPr>
          <p:spPr>
            <a:xfrm>
              <a:off x="628650" y="3738619"/>
              <a:ext cx="573105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0000FF"/>
                  </a:solidFill>
                  <a:latin typeface="Courier" pitchFamily="2" charset="0"/>
                </a:rPr>
                <a:t>ACTGGTCCCTGCTTTACGG…</a:t>
              </a:r>
            </a:p>
            <a:p>
              <a:r>
                <a:rPr lang="en-US" sz="3600" dirty="0">
                  <a:solidFill>
                    <a:srgbClr val="FF0000"/>
                  </a:solidFill>
                  <a:latin typeface="Courier" pitchFamily="2" charset="0"/>
                </a:rPr>
                <a:t>---G-----T---T--C--…</a:t>
              </a:r>
              <a:endParaRPr lang="en-US" dirty="0">
                <a:solidFill>
                  <a:srgbClr val="FF0000"/>
                </a:solidFill>
                <a:latin typeface="Courier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1959F-F263-EB41-8535-04AB96BEEDB6}"/>
                </a:ext>
              </a:extLst>
            </p:cNvPr>
            <p:cNvSpPr txBox="1"/>
            <p:nvPr/>
          </p:nvSpPr>
          <p:spPr>
            <a:xfrm>
              <a:off x="6551271" y="3865941"/>
              <a:ext cx="15817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genome</a:t>
              </a:r>
            </a:p>
            <a:p>
              <a:endParaRPr lang="en-US" sz="2000" dirty="0">
                <a:solidFill>
                  <a:srgbClr val="00B050"/>
                </a:solidFill>
              </a:endParaRPr>
            </a:p>
            <a:p>
              <a:r>
                <a:rPr lang="en-US" sz="2000" dirty="0">
                  <a:solidFill>
                    <a:srgbClr val="00B050"/>
                  </a:solidFill>
                </a:rPr>
                <a:t>mystery gene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193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B765-E84D-C341-830F-C5D9809C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663298"/>
            <a:ext cx="9788096" cy="4263435"/>
          </a:xfrm>
        </p:spPr>
        <p:txBody>
          <a:bodyPr>
            <a:normAutofit/>
          </a:bodyPr>
          <a:lstStyle/>
          <a:p>
            <a:r>
              <a:rPr lang="en-US" sz="4000" dirty="0"/>
              <a:t>Other global alignments, equally optimal: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49C2A-243F-2B42-A405-2D7B6411F506}"/>
              </a:ext>
            </a:extLst>
          </p:cNvPr>
          <p:cNvSpPr txBox="1"/>
          <p:nvPr/>
        </p:nvSpPr>
        <p:spPr>
          <a:xfrm>
            <a:off x="1345341" y="1063667"/>
            <a:ext cx="57310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urier" pitchFamily="2" charset="0"/>
              </a:rPr>
              <a:t>ACTGGTCCCTGCTTTACGG…</a:t>
            </a:r>
          </a:p>
          <a:p>
            <a:r>
              <a:rPr lang="en-US" sz="3600" dirty="0">
                <a:solidFill>
                  <a:srgbClr val="FF0000"/>
                </a:solidFill>
                <a:latin typeface="Courier" pitchFamily="2" charset="0"/>
              </a:rPr>
              <a:t>---G-----T---T--C--</a:t>
            </a:r>
          </a:p>
          <a:p>
            <a:r>
              <a:rPr lang="en-US" sz="3600" dirty="0">
                <a:solidFill>
                  <a:srgbClr val="FF0000"/>
                </a:solidFill>
                <a:latin typeface="Courier" pitchFamily="2" charset="0"/>
              </a:rPr>
              <a:t>----GT---T-C-------</a:t>
            </a:r>
          </a:p>
          <a:p>
            <a:r>
              <a:rPr lang="en-US" sz="3600" dirty="0">
                <a:solidFill>
                  <a:srgbClr val="FF0000"/>
                </a:solidFill>
                <a:latin typeface="Courier" pitchFamily="2" charset="0"/>
              </a:rPr>
              <a:t>---G-T-----C------G</a:t>
            </a:r>
          </a:p>
          <a:p>
            <a:r>
              <a:rPr lang="en-US" sz="3600" dirty="0">
                <a:solidFill>
                  <a:srgbClr val="FF0000"/>
                </a:solidFill>
                <a:latin typeface="Courier" pitchFamily="2" charset="0"/>
              </a:rPr>
              <a:t>----------G-T---CG-</a:t>
            </a:r>
          </a:p>
          <a:p>
            <a:r>
              <a:rPr lang="en-US" sz="3600" i="1" dirty="0">
                <a:solidFill>
                  <a:srgbClr val="FF0000"/>
                </a:solidFill>
                <a:latin typeface="Courier" pitchFamily="2" charset="0"/>
              </a:rPr>
              <a:t>And very many more</a:t>
            </a:r>
            <a:endParaRPr lang="en-US" i="1" dirty="0">
              <a:solidFill>
                <a:srgbClr val="FF0000"/>
              </a:solidFill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BF367-CCDE-1243-A59E-7B9807D2DA29}"/>
              </a:ext>
            </a:extLst>
          </p:cNvPr>
          <p:cNvSpPr txBox="1"/>
          <p:nvPr/>
        </p:nvSpPr>
        <p:spPr>
          <a:xfrm>
            <a:off x="1159990" y="4732639"/>
            <a:ext cx="68016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No useful information about the evolutionary</a:t>
            </a:r>
          </a:p>
          <a:p>
            <a:pPr algn="ctr"/>
            <a:r>
              <a:rPr lang="en-US" sz="2800" dirty="0"/>
              <a:t>relationship of the 2 sequences.</a:t>
            </a:r>
          </a:p>
        </p:txBody>
      </p:sp>
    </p:spTree>
    <p:extLst>
      <p:ext uri="{BB962C8B-B14F-4D97-AF65-F5344CB8AC3E}">
        <p14:creationId xmlns:p14="http://schemas.microsoft.com/office/powerpoint/2010/main" val="1750687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4348-9E57-7E49-9B3F-9627FE09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38" y="-143435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BLAST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GenBank</a:t>
            </a:r>
            <a:r>
              <a:rPr lang="en-US" dirty="0"/>
              <a:t>, and </a:t>
            </a:r>
            <a:r>
              <a:rPr lang="en-US" dirty="0">
                <a:solidFill>
                  <a:srgbClr val="0000FF"/>
                </a:solidFill>
              </a:rPr>
              <a:t>NCBI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39CE-AEE2-FF48-AC08-77FBA768A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06" y="1345945"/>
            <a:ext cx="7886700" cy="5122023"/>
          </a:xfrm>
        </p:spPr>
        <p:txBody>
          <a:bodyPr>
            <a:normAutofit fontScale="92500"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BLAST</a:t>
            </a:r>
            <a:r>
              <a:rPr lang="en-US" sz="3600" dirty="0"/>
              <a:t> is not </a:t>
            </a:r>
            <a:r>
              <a:rPr lang="en-US" sz="3600" dirty="0">
                <a:solidFill>
                  <a:srgbClr val="00B050"/>
                </a:solidFill>
              </a:rPr>
              <a:t>GenBank</a:t>
            </a:r>
            <a:r>
              <a:rPr lang="en-US" sz="3600" dirty="0"/>
              <a:t>.</a:t>
            </a:r>
          </a:p>
          <a:p>
            <a:r>
              <a:rPr lang="en-US" sz="3600" dirty="0">
                <a:solidFill>
                  <a:srgbClr val="00B050"/>
                </a:solidFill>
              </a:rPr>
              <a:t>GenBank</a:t>
            </a:r>
            <a:r>
              <a:rPr lang="en-US" sz="3600" dirty="0"/>
              <a:t> is not </a:t>
            </a:r>
            <a:r>
              <a:rPr lang="en-US" sz="3600" dirty="0">
                <a:solidFill>
                  <a:srgbClr val="0000FF"/>
                </a:solidFill>
              </a:rPr>
              <a:t>NCBI</a:t>
            </a:r>
            <a:r>
              <a:rPr lang="en-US" sz="3600" dirty="0"/>
              <a:t>.</a:t>
            </a:r>
            <a:endParaRPr lang="en-US" sz="3600" dirty="0">
              <a:solidFill>
                <a:srgbClr val="0000FF"/>
              </a:solidFill>
            </a:endParaRPr>
          </a:p>
          <a:p>
            <a:r>
              <a:rPr lang="en-US" sz="3600" dirty="0">
                <a:solidFill>
                  <a:srgbClr val="0000FF"/>
                </a:solidFill>
              </a:rPr>
              <a:t>NCBI</a:t>
            </a:r>
            <a:r>
              <a:rPr lang="en-US" sz="3600" dirty="0"/>
              <a:t> is not </a:t>
            </a:r>
            <a:r>
              <a:rPr lang="en-US" sz="3600" dirty="0">
                <a:solidFill>
                  <a:srgbClr val="FF0000"/>
                </a:solidFill>
              </a:rPr>
              <a:t>BLAST</a:t>
            </a:r>
            <a:r>
              <a:rPr lang="en-US" sz="3600" dirty="0"/>
              <a:t>.</a:t>
            </a:r>
            <a:endParaRPr lang="en-US" sz="3600" dirty="0">
              <a:solidFill>
                <a:srgbClr val="0000FF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BLAST </a:t>
            </a:r>
            <a:r>
              <a:rPr lang="en-US" sz="3600" dirty="0"/>
              <a:t>is an algorithm that finds best alignments in a database.</a:t>
            </a:r>
          </a:p>
          <a:p>
            <a:r>
              <a:rPr lang="en-US" sz="3600" dirty="0">
                <a:solidFill>
                  <a:srgbClr val="00B050"/>
                </a:solidFill>
              </a:rPr>
              <a:t>GenBank </a:t>
            </a:r>
            <a:r>
              <a:rPr lang="en-US" sz="3600" dirty="0"/>
              <a:t>is one such database.</a:t>
            </a:r>
          </a:p>
          <a:p>
            <a:r>
              <a:rPr lang="en-US" sz="3600" dirty="0">
                <a:solidFill>
                  <a:srgbClr val="0000FF"/>
                </a:solidFill>
              </a:rPr>
              <a:t>NCBI </a:t>
            </a:r>
            <a:r>
              <a:rPr lang="en-US" sz="3600" dirty="0"/>
              <a:t>is a government agency that provides a web site, also called </a:t>
            </a:r>
            <a:r>
              <a:rPr lang="en-US" sz="3600" dirty="0">
                <a:solidFill>
                  <a:srgbClr val="0000FF"/>
                </a:solidFill>
              </a:rPr>
              <a:t>NCBI</a:t>
            </a:r>
            <a:r>
              <a:rPr lang="en-US" sz="3600" dirty="0"/>
              <a:t>, where you can search </a:t>
            </a:r>
            <a:r>
              <a:rPr lang="en-US" sz="3600" dirty="0">
                <a:solidFill>
                  <a:srgbClr val="00B050"/>
                </a:solidFill>
              </a:rPr>
              <a:t>GenBank </a:t>
            </a:r>
            <a:r>
              <a:rPr lang="en-US" sz="3600" dirty="0"/>
              <a:t>using </a:t>
            </a:r>
            <a:r>
              <a:rPr lang="en-US" sz="3600" dirty="0">
                <a:solidFill>
                  <a:srgbClr val="FF0000"/>
                </a:solidFill>
              </a:rPr>
              <a:t>BLAST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9111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4172"/>
            <a:ext cx="8229600" cy="1143000"/>
          </a:xfrm>
        </p:spPr>
        <p:txBody>
          <a:bodyPr/>
          <a:lstStyle/>
          <a:p>
            <a:r>
              <a:rPr lang="en-US" dirty="0"/>
              <a:t>BLAST at NCBI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384"/>
            <a:ext cx="8229600" cy="45259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https://blast.ncbi.nlm.nih.gov/Blast.cgi</a:t>
            </a:r>
            <a:endParaRPr lang="en-US" dirty="0"/>
          </a:p>
          <a:p>
            <a:r>
              <a:rPr lang="en-US" dirty="0"/>
              <a:t>Or </a:t>
            </a:r>
            <a:r>
              <a:rPr lang="en-US" dirty="0" err="1"/>
              <a:t>google</a:t>
            </a:r>
            <a:r>
              <a:rPr lang="en-US" dirty="0"/>
              <a:t> “</a:t>
            </a:r>
            <a:r>
              <a:rPr lang="en-US" dirty="0" err="1"/>
              <a:t>ncbi</a:t>
            </a:r>
            <a:r>
              <a:rPr lang="en-US" dirty="0"/>
              <a:t> blast” and click top hit</a:t>
            </a:r>
          </a:p>
          <a:p>
            <a:r>
              <a:rPr lang="en-US" dirty="0"/>
              <a:t>Database = </a:t>
            </a:r>
            <a:r>
              <a:rPr lang="en-US" dirty="0" err="1"/>
              <a:t>GenBank</a:t>
            </a:r>
            <a:r>
              <a:rPr lang="en-US" dirty="0"/>
              <a:t>, the global repository of genetic sequences and annotations</a:t>
            </a:r>
          </a:p>
          <a:p>
            <a:r>
              <a:rPr lang="en-US" dirty="0"/>
              <a:t>Query may be nucleotide or protein, database may be nucleotide or protein </a:t>
            </a:r>
            <a:r>
              <a:rPr lang="en-US" dirty="0">
                <a:sym typeface="Wingdings"/>
              </a:rPr>
              <a:t>4 possibilities</a:t>
            </a:r>
            <a:endParaRPr lang="en-US" dirty="0"/>
          </a:p>
        </p:txBody>
      </p:sp>
      <p:pic>
        <p:nvPicPr>
          <p:cNvPr id="4" name="Picture 3" descr="blastNCBI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64504"/>
            <a:ext cx="8348404" cy="147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26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4172"/>
            <a:ext cx="8229600" cy="1143000"/>
          </a:xfrm>
        </p:spPr>
        <p:txBody>
          <a:bodyPr/>
          <a:lstStyle/>
          <a:p>
            <a:r>
              <a:rPr lang="en-US" dirty="0"/>
              <a:t>4 main BLAST programs: </a:t>
            </a:r>
            <a:r>
              <a:rPr lang="en-US" dirty="0" err="1"/>
              <a:t>blastn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384"/>
            <a:ext cx="8229600" cy="4525963"/>
          </a:xfrm>
        </p:spPr>
        <p:txBody>
          <a:bodyPr/>
          <a:lstStyle/>
          <a:p>
            <a:r>
              <a:rPr lang="en-US" dirty="0"/>
              <a:t>Nucleotide query, nucleotide database </a:t>
            </a:r>
          </a:p>
          <a:p>
            <a:r>
              <a:rPr lang="en-US" dirty="0"/>
              <a:t>Most commonly used</a:t>
            </a:r>
          </a:p>
          <a:p>
            <a:r>
              <a:rPr lang="en-US" dirty="0"/>
              <a:t>Straightforward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blastNCBI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64504"/>
            <a:ext cx="8348404" cy="147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1120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4172"/>
            <a:ext cx="8229600" cy="1143000"/>
          </a:xfrm>
        </p:spPr>
        <p:txBody>
          <a:bodyPr/>
          <a:lstStyle/>
          <a:p>
            <a:r>
              <a:rPr lang="en-US" dirty="0"/>
              <a:t>4 main BLAST programs: </a:t>
            </a:r>
            <a:r>
              <a:rPr lang="en-US" dirty="0" err="1"/>
              <a:t>blastp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385"/>
            <a:ext cx="8229600" cy="1959376"/>
          </a:xfrm>
        </p:spPr>
        <p:txBody>
          <a:bodyPr/>
          <a:lstStyle/>
          <a:p>
            <a:r>
              <a:rPr lang="en-US" dirty="0"/>
              <a:t>Protein query, protein database </a:t>
            </a:r>
          </a:p>
          <a:p>
            <a:r>
              <a:rPr lang="en-US" dirty="0"/>
              <a:t>You can specify a scoring matrix</a:t>
            </a:r>
          </a:p>
          <a:p>
            <a:r>
              <a:rPr lang="en-US" dirty="0"/>
              <a:t>Can be more sensitive than </a:t>
            </a:r>
            <a:r>
              <a:rPr lang="en-US" dirty="0" err="1"/>
              <a:t>blastn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blastNCBI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64504"/>
            <a:ext cx="8348404" cy="1475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94986" y="2630753"/>
            <a:ext cx="25474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TCT CTT TCT</a:t>
            </a:r>
          </a:p>
          <a:p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ACC TTG AGT</a:t>
            </a:r>
          </a:p>
          <a:p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 *   *    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3373" y="2753313"/>
            <a:ext cx="27622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Ser Leu Ser</a:t>
            </a:r>
          </a:p>
          <a:p>
            <a:r>
              <a:rPr lang="en-US" sz="2800" b="1" dirty="0" err="1">
                <a:solidFill>
                  <a:srgbClr val="0000FF"/>
                </a:solidFill>
                <a:latin typeface="Courier"/>
                <a:cs typeface="Courier"/>
              </a:rPr>
              <a:t>Thr</a:t>
            </a:r>
            <a:r>
              <a:rPr lang="en-US" sz="2800" b="1" dirty="0">
                <a:solidFill>
                  <a:srgbClr val="0000FF"/>
                </a:solidFill>
                <a:latin typeface="Courier"/>
                <a:cs typeface="Courier"/>
              </a:rPr>
              <a:t> Leu Ser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7869" y="3969930"/>
            <a:ext cx="3187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33% identity</a:t>
            </a:r>
          </a:p>
          <a:p>
            <a:r>
              <a:rPr lang="en-US" dirty="0"/>
              <a:t>Negative alignment score</a:t>
            </a:r>
          </a:p>
          <a:p>
            <a:r>
              <a:rPr lang="en-US" dirty="0" err="1"/>
              <a:t>Blastn</a:t>
            </a:r>
            <a:r>
              <a:rPr lang="en-US" dirty="0"/>
              <a:t> probably </a:t>
            </a:r>
            <a:r>
              <a:rPr lang="en-US" dirty="0" err="1"/>
              <a:t>wouldn</a:t>
            </a:r>
            <a:r>
              <a:rPr lang="fr-FR" dirty="0"/>
              <a:t>’</a:t>
            </a:r>
            <a:r>
              <a:rPr lang="en-US" dirty="0"/>
              <a:t>t report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3373" y="3969930"/>
            <a:ext cx="29316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identity</a:t>
            </a:r>
          </a:p>
          <a:p>
            <a:r>
              <a:rPr lang="en-US" dirty="0"/>
              <a:t>Positive alignment score</a:t>
            </a:r>
          </a:p>
          <a:p>
            <a:r>
              <a:rPr lang="en-US" dirty="0" err="1"/>
              <a:t>Blastp</a:t>
            </a:r>
            <a:r>
              <a:rPr lang="en-US" dirty="0"/>
              <a:t> probably would report</a:t>
            </a:r>
          </a:p>
        </p:txBody>
      </p:sp>
    </p:spTree>
    <p:extLst>
      <p:ext uri="{BB962C8B-B14F-4D97-AF65-F5344CB8AC3E}">
        <p14:creationId xmlns:p14="http://schemas.microsoft.com/office/powerpoint/2010/main" val="2658483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4172"/>
            <a:ext cx="8229600" cy="1143000"/>
          </a:xfrm>
        </p:spPr>
        <p:txBody>
          <a:bodyPr/>
          <a:lstStyle/>
          <a:p>
            <a:r>
              <a:rPr lang="en-US" dirty="0"/>
              <a:t>4 main BLAST programs: </a:t>
            </a:r>
            <a:r>
              <a:rPr lang="en-US" dirty="0" err="1"/>
              <a:t>blastx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385"/>
            <a:ext cx="8229600" cy="1959376"/>
          </a:xfrm>
        </p:spPr>
        <p:txBody>
          <a:bodyPr/>
          <a:lstStyle/>
          <a:p>
            <a:r>
              <a:rPr lang="en-US" dirty="0"/>
              <a:t>Nucleotide query, protein database </a:t>
            </a:r>
          </a:p>
          <a:p>
            <a:r>
              <a:rPr lang="en-US" dirty="0"/>
              <a:t>Program tries all 6 reading frames of the query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blastNCBI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64504"/>
            <a:ext cx="8348404" cy="147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4690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4172"/>
            <a:ext cx="8229600" cy="1143000"/>
          </a:xfrm>
        </p:spPr>
        <p:txBody>
          <a:bodyPr/>
          <a:lstStyle/>
          <a:p>
            <a:r>
              <a:rPr lang="en-US" dirty="0"/>
              <a:t>4 main BLAST programs: </a:t>
            </a:r>
            <a:r>
              <a:rPr lang="en-US" dirty="0" err="1"/>
              <a:t>tblastn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5385"/>
            <a:ext cx="8229600" cy="1959376"/>
          </a:xfrm>
        </p:spPr>
        <p:txBody>
          <a:bodyPr/>
          <a:lstStyle/>
          <a:p>
            <a:r>
              <a:rPr lang="en-US" dirty="0"/>
              <a:t>Protein query, nucleotide database </a:t>
            </a:r>
          </a:p>
          <a:p>
            <a:r>
              <a:rPr lang="en-US" dirty="0"/>
              <a:t>Program tries all 6 reading frames of the nucleotide database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blastNCBI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64504"/>
            <a:ext cx="8348404" cy="147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6568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E82F-D281-C44A-A28D-6E85650D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801A4-CE8A-9949-B7C3-2313FAC8A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60016"/>
          </a:xfrm>
        </p:spPr>
        <p:txBody>
          <a:bodyPr>
            <a:normAutofit fontScale="55000" lnSpcReduction="20000"/>
          </a:bodyPr>
          <a:lstStyle/>
          <a:p>
            <a:r>
              <a:rPr lang="en-US" sz="5800" dirty="0">
                <a:hlinkClick r:id="rId2"/>
              </a:rPr>
              <a:t>https://blast.ncbi.nlm.nih.gov/Blast.cgi</a:t>
            </a:r>
            <a:endParaRPr lang="en-US" sz="5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Cinachyrella</a:t>
            </a:r>
            <a:r>
              <a:rPr lang="en-US" dirty="0"/>
              <a:t> </a:t>
            </a:r>
            <a:r>
              <a:rPr lang="en-US" dirty="0" err="1"/>
              <a:t>alloclada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TAAGAAATATTTCTGGGTGCCGACTAATTTTGCTATATGCTGGAACAGCTGTAAGTGTAGTGGTACACCAACTTTTGGTTGTCGTAACAATCCACGCTTGATACAGCCAATCAGCAGGAAACAGAAGTCGCAATAAAGTATTCCCTTTAACTAATTGCAAGAAAGATATGATTAAAAATTTTAATCATACATCGGGGCTTACTGGTTCCTCAGAGACTGTACGCAAAAATTCTTCATTGTCAGTGCATTGTCCACGACATTCTAGACCGACCACAAATAAGGAGTTTGGGTATTATTTGGCTGGGTTGATTGAAGGTGATGGAAGCATAGTTATTAGTAAAGACAAAGCCTATCTTTTTATTTGTTTTCATCAAAAGGATGTATCAACTGCTTATTATATTAAAAAACGTCTAGGTTTTGGTTCTATGGTAAAACAAAAAAATAAAAAAGCAATAAACCTTACTATAATGAACCGACGGGGTCTTTTTAAAGTAGTAAATTTGGTGAATGGAAAATTTAGGACAAAAAAAATAGAAAGTTTACAGAAATTGATAGATTACCTTAATGATAATAATGAAAAGATTGAGGCATTACCAAAGGATACTTCATCAGTATTAATAAATCATTGATTAGCGGGGTTTTTGGATGCAGATGGTTATTTTCAAGTGAGAATTATAAATAGAGTGAGATTGGGCCGGGAATTCCCCTATGAGGTTAGACTTCATTTAAAAGTAGATCAAAAAACAAAGGATGTGCTTAATCTTCTTCATGAGGCTTGGGGGGGGTATGTTGGATATCGAGAAAATCAAGATACTTATTATTATCAATCCACAGGATTTCAGCATGCTTTAAAGGTAATAAGATATTTAGATCGTTATCATGTTTTGTCTAAATGGTTAGAGTATCGGCAGTGGCGTAAGGTGTATCTATTGGTCCAACAAGGTATTCATAGAACAGAGGTCGGTGTAGAGAAGATTAAGAAAATTAAAAAAATGATGGAGAATATGAGATAGTCCGAACATTAACGTGAGTTAGTGAGTGTTATTTGGTAGTTAAGGGAATCTACCAAAACCTGGATTGGATGATCGTTACCTTATGTATTGTGACGATTGATTTGAAAATCCGGGAACCAACAAAT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28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4C8AE4-44D6-C84A-86EF-109AFCC5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577"/>
            <a:ext cx="9144000" cy="42909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DCCFE00-6590-4A47-AAC5-58095AE0B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345" y="129456"/>
            <a:ext cx="7886700" cy="1325563"/>
          </a:xfrm>
        </p:spPr>
        <p:txBody>
          <a:bodyPr/>
          <a:lstStyle/>
          <a:p>
            <a:r>
              <a:rPr lang="en-US" dirty="0"/>
              <a:t>3 main tabs, and “Taxonomy”</a:t>
            </a:r>
          </a:p>
        </p:txBody>
      </p:sp>
    </p:spTree>
    <p:extLst>
      <p:ext uri="{BB962C8B-B14F-4D97-AF65-F5344CB8AC3E}">
        <p14:creationId xmlns:p14="http://schemas.microsoft.com/office/powerpoint/2010/main" val="45789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3F58-E71A-E04F-9369-C9F9BA85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E598F-B942-F743-B8D4-C3850D229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B</a:t>
            </a:r>
            <a:r>
              <a:rPr lang="en-US" sz="4000" dirty="0"/>
              <a:t>asic            </a:t>
            </a:r>
          </a:p>
          <a:p>
            <a:r>
              <a:rPr lang="en-US" sz="4000" u="sng" dirty="0"/>
              <a:t>L</a:t>
            </a:r>
            <a:r>
              <a:rPr lang="en-US" sz="4000" dirty="0"/>
              <a:t>ocal </a:t>
            </a:r>
            <a:r>
              <a:rPr lang="en-US" sz="4000" u="sng" dirty="0"/>
              <a:t>A</a:t>
            </a:r>
            <a:r>
              <a:rPr lang="en-US" sz="4000" dirty="0"/>
              <a:t>lignment</a:t>
            </a:r>
          </a:p>
          <a:p>
            <a:r>
              <a:rPr lang="en-US" sz="4000" u="sng" dirty="0"/>
              <a:t>S</a:t>
            </a:r>
            <a:r>
              <a:rPr lang="en-US" sz="4000" dirty="0"/>
              <a:t>earch</a:t>
            </a:r>
          </a:p>
          <a:p>
            <a:r>
              <a:rPr lang="en-US" sz="4000" u="sng" dirty="0"/>
              <a:t>T</a:t>
            </a:r>
            <a:r>
              <a:rPr lang="en-US" sz="4000" dirty="0"/>
              <a:t>ool</a:t>
            </a:r>
            <a:endParaRPr lang="en-US" sz="4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7CFDA-6BEF-7341-B3C0-1AED673D546C}"/>
              </a:ext>
            </a:extLst>
          </p:cNvPr>
          <p:cNvSpPr txBox="1"/>
          <p:nvPr/>
        </p:nvSpPr>
        <p:spPr>
          <a:xfrm>
            <a:off x="2236378" y="1868083"/>
            <a:ext cx="3922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Not even a little 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42E3-5378-4743-9268-089AEAB90F8B}"/>
              </a:ext>
            </a:extLst>
          </p:cNvPr>
          <p:cNvSpPr txBox="1"/>
          <p:nvPr/>
        </p:nvSpPr>
        <p:spPr>
          <a:xfrm>
            <a:off x="4262402" y="2556872"/>
            <a:ext cx="68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0000FF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134148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403" y="-28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BLAST results: Graphic Summary Tab</a:t>
            </a:r>
          </a:p>
        </p:txBody>
      </p:sp>
      <p:pic>
        <p:nvPicPr>
          <p:cNvPr id="5" name="Picture 4" descr="Blast_Dist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0" y="1141888"/>
            <a:ext cx="4839063" cy="5570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51474" y="1935788"/>
            <a:ext cx="3109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Bars represent subjects</a:t>
            </a: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0000FF"/>
                </a:solidFill>
              </a:rPr>
              <a:t>Same order as in the list below this graphic</a:t>
            </a: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0000FF"/>
                </a:solidFill>
              </a:rPr>
              <a:t>Click on bar for details</a:t>
            </a:r>
          </a:p>
        </p:txBody>
      </p:sp>
    </p:spTree>
    <p:extLst>
      <p:ext uri="{BB962C8B-B14F-4D97-AF65-F5344CB8AC3E}">
        <p14:creationId xmlns:p14="http://schemas.microsoft.com/office/powerpoint/2010/main" val="3921750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4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BLAST results: so much information!</a:t>
            </a:r>
          </a:p>
        </p:txBody>
      </p:sp>
      <p:pic>
        <p:nvPicPr>
          <p:cNvPr id="5" name="Picture 4" descr="Blast_Dist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0" y="1141888"/>
            <a:ext cx="4839063" cy="55707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8036" y="2016979"/>
            <a:ext cx="4098391" cy="288141"/>
          </a:xfrm>
          <a:prstGeom prst="round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41998" y="1935788"/>
            <a:ext cx="31095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1</a:t>
            </a:r>
            <a:r>
              <a:rPr lang="en-US" sz="2000" baseline="30000" dirty="0">
                <a:solidFill>
                  <a:srgbClr val="0000FF"/>
                </a:solidFill>
              </a:rPr>
              <a:t>st</a:t>
            </a:r>
            <a:r>
              <a:rPr lang="en-US" sz="2000" dirty="0">
                <a:solidFill>
                  <a:srgbClr val="0000FF"/>
                </a:solidFill>
              </a:rPr>
              <a:t> 2 hits are perfect</a:t>
            </a: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0000FF"/>
                </a:solidFill>
              </a:rPr>
              <a:t>Probably query found itself (#1) and a different representation of itself (#2)</a:t>
            </a:r>
          </a:p>
        </p:txBody>
      </p:sp>
    </p:spTree>
    <p:extLst>
      <p:ext uri="{BB962C8B-B14F-4D97-AF65-F5344CB8AC3E}">
        <p14:creationId xmlns:p14="http://schemas.microsoft.com/office/powerpoint/2010/main" val="824981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8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BLAST results: so much information!</a:t>
            </a:r>
          </a:p>
        </p:txBody>
      </p:sp>
      <p:pic>
        <p:nvPicPr>
          <p:cNvPr id="5" name="Picture 4" descr="Blast_Dist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0" y="1141888"/>
            <a:ext cx="4839063" cy="55707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8036" y="2181214"/>
            <a:ext cx="4098391" cy="982964"/>
          </a:xfrm>
          <a:prstGeom prst="round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41998" y="1935788"/>
            <a:ext cx="3109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Hits 3-12 are almost perfect</a:t>
            </a: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0000FF"/>
                </a:solidFill>
              </a:rPr>
              <a:t>Just a little mismatch at the 5’ end</a:t>
            </a:r>
          </a:p>
        </p:txBody>
      </p:sp>
    </p:spTree>
    <p:extLst>
      <p:ext uri="{BB962C8B-B14F-4D97-AF65-F5344CB8AC3E}">
        <p14:creationId xmlns:p14="http://schemas.microsoft.com/office/powerpoint/2010/main" val="3591776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BLAST results: so much information!</a:t>
            </a:r>
          </a:p>
        </p:txBody>
      </p:sp>
      <p:pic>
        <p:nvPicPr>
          <p:cNvPr id="5" name="Picture 4" descr="Blast_Dist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0" y="1141888"/>
            <a:ext cx="4839063" cy="55707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8036" y="3065643"/>
            <a:ext cx="4098391" cy="218974"/>
          </a:xfrm>
          <a:prstGeom prst="round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41998" y="1935788"/>
            <a:ext cx="31095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Hit 13 is mostly high quality up to ~240, then medium quality</a:t>
            </a:r>
          </a:p>
        </p:txBody>
      </p:sp>
    </p:spTree>
    <p:extLst>
      <p:ext uri="{BB962C8B-B14F-4D97-AF65-F5344CB8AC3E}">
        <p14:creationId xmlns:p14="http://schemas.microsoft.com/office/powerpoint/2010/main" val="1924029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BLAST results: so much information!</a:t>
            </a:r>
          </a:p>
        </p:txBody>
      </p:sp>
      <p:pic>
        <p:nvPicPr>
          <p:cNvPr id="5" name="Picture 4" descr="Blast_Dist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0" y="1141888"/>
            <a:ext cx="4839063" cy="55707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0979" y="4335693"/>
            <a:ext cx="4098391" cy="2069303"/>
          </a:xfrm>
          <a:prstGeom prst="round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41998" y="1935788"/>
            <a:ext cx="3344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Lower hits have lower quality</a:t>
            </a:r>
          </a:p>
        </p:txBody>
      </p:sp>
    </p:spTree>
    <p:extLst>
      <p:ext uri="{BB962C8B-B14F-4D97-AF65-F5344CB8AC3E}">
        <p14:creationId xmlns:p14="http://schemas.microsoft.com/office/powerpoint/2010/main" val="2523959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3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BLAST results: so much information!</a:t>
            </a:r>
          </a:p>
        </p:txBody>
      </p:sp>
      <p:pic>
        <p:nvPicPr>
          <p:cNvPr id="5" name="Picture 4" descr="Blast_Dist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0" y="1141888"/>
            <a:ext cx="4839063" cy="55707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0979" y="4620367"/>
            <a:ext cx="4098391" cy="186125"/>
          </a:xfrm>
          <a:prstGeom prst="round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41998" y="1935788"/>
            <a:ext cx="33448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Hit #33: sometimes one subject has multiple alignments</a:t>
            </a:r>
          </a:p>
          <a:p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 err="1">
                <a:solidFill>
                  <a:srgbClr val="0000FF"/>
                </a:solidFill>
              </a:rPr>
              <a:t>Wouldn</a:t>
            </a:r>
            <a:r>
              <a:rPr lang="fr-FR" sz="2000" dirty="0">
                <a:solidFill>
                  <a:srgbClr val="0000FF"/>
                </a:solidFill>
              </a:rPr>
              <a:t>’</a:t>
            </a:r>
            <a:r>
              <a:rPr lang="en-US" sz="2000" dirty="0">
                <a:solidFill>
                  <a:srgbClr val="0000FF"/>
                </a:solidFill>
              </a:rPr>
              <a:t>t happen if BLAST did global alignment</a:t>
            </a:r>
          </a:p>
        </p:txBody>
      </p:sp>
    </p:spTree>
    <p:extLst>
      <p:ext uri="{BB962C8B-B14F-4D97-AF65-F5344CB8AC3E}">
        <p14:creationId xmlns:p14="http://schemas.microsoft.com/office/powerpoint/2010/main" val="782899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107" y="279627"/>
            <a:ext cx="8229600" cy="677810"/>
          </a:xfrm>
        </p:spPr>
        <p:txBody>
          <a:bodyPr>
            <a:normAutofit fontScale="90000"/>
          </a:bodyPr>
          <a:lstStyle/>
          <a:p>
            <a:r>
              <a:rPr lang="en-US" dirty="0"/>
              <a:t>Blast Results: Descriptions tab</a:t>
            </a:r>
          </a:p>
        </p:txBody>
      </p:sp>
      <p:pic>
        <p:nvPicPr>
          <p:cNvPr id="3" name="Picture 2" descr="Blast_descr_bi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7" y="1529600"/>
            <a:ext cx="8713540" cy="2418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D274A-E699-DE48-BC07-F87DFD8C1057}"/>
              </a:ext>
            </a:extLst>
          </p:cNvPr>
          <p:cNvSpPr txBox="1"/>
          <p:nvPr/>
        </p:nvSpPr>
        <p:spPr>
          <a:xfrm rot="20738946">
            <a:off x="2643977" y="5274917"/>
            <a:ext cx="3828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00FF"/>
                </a:solidFill>
              </a:rPr>
              <a:t>Click to see alignment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9F6BAE-B862-FE44-9550-569CDDB4984C}"/>
              </a:ext>
            </a:extLst>
          </p:cNvPr>
          <p:cNvGrpSpPr/>
          <p:nvPr/>
        </p:nvGrpSpPr>
        <p:grpSpPr>
          <a:xfrm rot="20966966">
            <a:off x="1708042" y="2029071"/>
            <a:ext cx="3387909" cy="3421931"/>
            <a:chOff x="2023077" y="2264741"/>
            <a:chExt cx="3387909" cy="342193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A96E2A2-9359-0B41-9E25-F43F7B41B5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0912" y="2264741"/>
              <a:ext cx="1890074" cy="34219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E50263B-9147-C14B-9493-EC9E919AB0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4796" y="2500410"/>
              <a:ext cx="1754957" cy="31862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7ACA7F-4F31-3548-A417-8E795D9F8D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5113" y="2718543"/>
              <a:ext cx="1615913" cy="29681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19032D-A4F6-F94B-AFC2-8FFBEAD48F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3880" y="2925930"/>
              <a:ext cx="1576636" cy="27607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70879FF-4FDD-504D-B76B-8C9A749D25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370" y="3129267"/>
              <a:ext cx="1474903" cy="25574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F1FDBD5-2FEC-A145-AF5E-BD35F64972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4604" y="3337364"/>
              <a:ext cx="1356680" cy="234930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295451-FA68-8545-9A4B-5C5D6DCCF9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6360" y="3571360"/>
              <a:ext cx="1195637" cy="21153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A47A8A-A454-0943-863A-43EAAE00B9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3077" y="3745660"/>
              <a:ext cx="1087082" cy="19410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4243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F084-3068-044D-A2DE-FFFC41BE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D924B-F068-1141-A1C7-F7081752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2" y="1998481"/>
            <a:ext cx="8657058" cy="41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24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F084-3068-044D-A2DE-FFFC41BE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D924B-F068-1141-A1C7-F7081752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2" y="1998481"/>
            <a:ext cx="8657058" cy="413132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EF0C56-6592-EA4B-8D50-AA67DEAB06F8}"/>
              </a:ext>
            </a:extLst>
          </p:cNvPr>
          <p:cNvSpPr/>
          <p:nvPr/>
        </p:nvSpPr>
        <p:spPr>
          <a:xfrm>
            <a:off x="3348678" y="3215488"/>
            <a:ext cx="1322176" cy="5162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25E9E-E9D2-0C4D-BA7F-CBB8DE5B4252}"/>
              </a:ext>
            </a:extLst>
          </p:cNvPr>
          <p:cNvSpPr txBox="1"/>
          <p:nvPr/>
        </p:nvSpPr>
        <p:spPr>
          <a:xfrm>
            <a:off x="1122402" y="4560150"/>
            <a:ext cx="6899196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</a:rPr>
              <a:t>Identities = matches</a:t>
            </a:r>
          </a:p>
          <a:p>
            <a:r>
              <a:rPr lang="en-US" sz="3200" i="1" dirty="0">
                <a:solidFill>
                  <a:srgbClr val="FF0000"/>
                </a:solidFill>
              </a:rPr>
              <a:t>Entire alignment length – 1140 columns,</a:t>
            </a:r>
          </a:p>
          <a:p>
            <a:r>
              <a:rPr lang="en-US" sz="3200" i="1" dirty="0">
                <a:solidFill>
                  <a:srgbClr val="FF0000"/>
                </a:solidFill>
              </a:rPr>
              <a:t>only 240 columns shown here.</a:t>
            </a:r>
          </a:p>
        </p:txBody>
      </p:sp>
    </p:spTree>
    <p:extLst>
      <p:ext uri="{BB962C8B-B14F-4D97-AF65-F5344CB8AC3E}">
        <p14:creationId xmlns:p14="http://schemas.microsoft.com/office/powerpoint/2010/main" val="458910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F084-3068-044D-A2DE-FFFC41BE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D924B-F068-1141-A1C7-F7081752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2" y="1998481"/>
            <a:ext cx="8657058" cy="413132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EF0C56-6592-EA4B-8D50-AA67DEAB06F8}"/>
              </a:ext>
            </a:extLst>
          </p:cNvPr>
          <p:cNvSpPr/>
          <p:nvPr/>
        </p:nvSpPr>
        <p:spPr>
          <a:xfrm>
            <a:off x="3534031" y="4287794"/>
            <a:ext cx="370703" cy="6054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25E9E-E9D2-0C4D-BA7F-CBB8DE5B4252}"/>
              </a:ext>
            </a:extLst>
          </p:cNvPr>
          <p:cNvSpPr txBox="1"/>
          <p:nvPr/>
        </p:nvSpPr>
        <p:spPr>
          <a:xfrm>
            <a:off x="2645113" y="5037977"/>
            <a:ext cx="2148537" cy="584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</a:rPr>
              <a:t>A mismatch</a:t>
            </a:r>
          </a:p>
        </p:txBody>
      </p:sp>
    </p:spTree>
    <p:extLst>
      <p:ext uri="{BB962C8B-B14F-4D97-AF65-F5344CB8AC3E}">
        <p14:creationId xmlns:p14="http://schemas.microsoft.com/office/powerpoint/2010/main" val="467399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3F58-E71A-E04F-9369-C9F9BA85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E598F-B942-F743-B8D4-C3850D229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B</a:t>
            </a:r>
            <a:r>
              <a:rPr lang="en-US" sz="4000" dirty="0"/>
              <a:t>asic            </a:t>
            </a:r>
          </a:p>
          <a:p>
            <a:r>
              <a:rPr lang="en-US" sz="4000" u="sng" dirty="0"/>
              <a:t>L</a:t>
            </a:r>
            <a:r>
              <a:rPr lang="en-US" sz="4000" dirty="0"/>
              <a:t>ocal </a:t>
            </a:r>
            <a:r>
              <a:rPr lang="en-US" sz="4000" u="sng" dirty="0"/>
              <a:t>A</a:t>
            </a:r>
            <a:r>
              <a:rPr lang="en-US" sz="4000" dirty="0"/>
              <a:t>lignment</a:t>
            </a:r>
          </a:p>
          <a:p>
            <a:r>
              <a:rPr lang="en-US" sz="4000" u="sng" dirty="0"/>
              <a:t>S</a:t>
            </a:r>
            <a:r>
              <a:rPr lang="en-US" sz="4000" dirty="0"/>
              <a:t>earch</a:t>
            </a:r>
          </a:p>
          <a:p>
            <a:r>
              <a:rPr lang="en-US" sz="4000" u="sng" dirty="0"/>
              <a:t>T</a:t>
            </a:r>
            <a:r>
              <a:rPr lang="en-US" sz="4000" dirty="0"/>
              <a:t>ool</a:t>
            </a:r>
            <a:endParaRPr lang="en-US" sz="4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7CFDA-6BEF-7341-B3C0-1AED673D546C}"/>
              </a:ext>
            </a:extLst>
          </p:cNvPr>
          <p:cNvSpPr txBox="1"/>
          <p:nvPr/>
        </p:nvSpPr>
        <p:spPr>
          <a:xfrm>
            <a:off x="2236378" y="1868083"/>
            <a:ext cx="3922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Not even a little 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42E3-5378-4743-9268-089AEAB90F8B}"/>
              </a:ext>
            </a:extLst>
          </p:cNvPr>
          <p:cNvSpPr txBox="1"/>
          <p:nvPr/>
        </p:nvSpPr>
        <p:spPr>
          <a:xfrm>
            <a:off x="4262402" y="2556872"/>
            <a:ext cx="68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0000FF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???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7B94C-C085-8241-B97F-D0BE24BBD2FB}"/>
              </a:ext>
            </a:extLst>
          </p:cNvPr>
          <p:cNvSpPr txBox="1"/>
          <p:nvPr/>
        </p:nvSpPr>
        <p:spPr>
          <a:xfrm>
            <a:off x="2451531" y="3198798"/>
            <a:ext cx="489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Search </a:t>
            </a:r>
            <a:r>
              <a:rPr lang="en-US" sz="3600" b="1" i="1" u="sng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where</a:t>
            </a:r>
            <a:r>
              <a:rPr lang="en-US" sz="3600" b="1" i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? For </a:t>
            </a:r>
            <a:r>
              <a:rPr lang="en-US" sz="3600" b="1" i="1" u="sng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what</a:t>
            </a:r>
            <a:r>
              <a:rPr lang="en-US" sz="3600" b="1" i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4779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604"/>
            <a:ext cx="8229600" cy="677810"/>
          </a:xfrm>
        </p:spPr>
        <p:txBody>
          <a:bodyPr>
            <a:normAutofit fontScale="90000"/>
          </a:bodyPr>
          <a:lstStyle/>
          <a:p>
            <a:r>
              <a:rPr lang="en-US" dirty="0"/>
              <a:t>The “Descriptions” section </a:t>
            </a:r>
          </a:p>
        </p:txBody>
      </p:sp>
      <p:pic>
        <p:nvPicPr>
          <p:cNvPr id="3" name="Picture 2" descr="Blast_descr_big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7" y="967576"/>
            <a:ext cx="8713540" cy="241891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11769" y="994578"/>
            <a:ext cx="6163155" cy="2391913"/>
          </a:xfrm>
          <a:prstGeom prst="round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4137" y="4604560"/>
            <a:ext cx="84226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From DEFINITION annotation on GP page of </a:t>
            </a:r>
            <a:r>
              <a:rPr lang="en-US" sz="2400" dirty="0" err="1">
                <a:solidFill>
                  <a:srgbClr val="0000FF"/>
                </a:solidFill>
              </a:rPr>
              <a:t>subj</a:t>
            </a:r>
            <a:r>
              <a:rPr lang="en-US" sz="2400" dirty="0">
                <a:solidFill>
                  <a:srgbClr val="0000FF"/>
                </a:solidFill>
              </a:rPr>
              <a:t>:</a:t>
            </a:r>
          </a:p>
          <a:p>
            <a:r>
              <a:rPr lang="en-US" sz="2800" b="1" u="sng" dirty="0" err="1">
                <a:solidFill>
                  <a:srgbClr val="0000FF"/>
                </a:solidFill>
              </a:rPr>
              <a:t>Bradyrhizobium</a:t>
            </a:r>
            <a:r>
              <a:rPr lang="en-US" sz="2800" b="1" u="sng" dirty="0">
                <a:solidFill>
                  <a:srgbClr val="0000FF"/>
                </a:solidFill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</a:rPr>
              <a:t>yuanmingense</a:t>
            </a:r>
            <a:r>
              <a:rPr lang="en-US" sz="2800" b="1" u="sng" dirty="0">
                <a:solidFill>
                  <a:srgbClr val="0000FF"/>
                </a:solidFill>
              </a:rPr>
              <a:t> strain SR30 </a:t>
            </a:r>
            <a:r>
              <a:rPr lang="en-US" sz="2800" b="1" u="sng" dirty="0" err="1">
                <a:solidFill>
                  <a:srgbClr val="0000FF"/>
                </a:solidFill>
              </a:rPr>
              <a:t>NifH</a:t>
            </a:r>
            <a:r>
              <a:rPr lang="en-US" sz="2800" b="1" u="sng" dirty="0">
                <a:solidFill>
                  <a:srgbClr val="0000FF"/>
                </a:solidFill>
              </a:rPr>
              <a:t> (</a:t>
            </a:r>
            <a:r>
              <a:rPr lang="en-US" sz="2800" b="1" u="sng" dirty="0" err="1">
                <a:solidFill>
                  <a:srgbClr val="0000FF"/>
                </a:solidFill>
              </a:rPr>
              <a:t>nifH</a:t>
            </a:r>
            <a:r>
              <a:rPr lang="en-US" sz="2800" b="1" u="sng" dirty="0">
                <a:solidFill>
                  <a:srgbClr val="0000FF"/>
                </a:solidFill>
              </a:rPr>
              <a:t>) gene, partial </a:t>
            </a:r>
            <a:r>
              <a:rPr lang="en-US" sz="2800" b="1" u="sng" dirty="0" err="1">
                <a:solidFill>
                  <a:srgbClr val="0000FF"/>
                </a:solidFill>
              </a:rPr>
              <a:t>cds</a:t>
            </a:r>
            <a:r>
              <a:rPr lang="en-US" sz="2800" b="1" u="sng" dirty="0">
                <a:solidFill>
                  <a:srgbClr val="0000FF"/>
                </a:solidFill>
              </a:rPr>
              <a:t>.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7814" y="3594888"/>
            <a:ext cx="8879863" cy="2885156"/>
            <a:chOff x="97814" y="3594888"/>
            <a:chExt cx="8879863" cy="2885156"/>
          </a:xfrm>
        </p:grpSpPr>
        <p:pic>
          <p:nvPicPr>
            <p:cNvPr id="6" name="Picture 5" descr="By_nifH_gp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4" y="4053098"/>
              <a:ext cx="8879863" cy="2426946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252943" y="3594888"/>
              <a:ext cx="3117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GP page for top subject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570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604"/>
            <a:ext cx="8229600" cy="677810"/>
          </a:xfrm>
        </p:spPr>
        <p:txBody>
          <a:bodyPr>
            <a:normAutofit fontScale="90000"/>
          </a:bodyPr>
          <a:lstStyle/>
          <a:p>
            <a:r>
              <a:rPr lang="en-US" dirty="0"/>
              <a:t>The “Descriptions” section </a:t>
            </a:r>
          </a:p>
        </p:txBody>
      </p:sp>
      <p:pic>
        <p:nvPicPr>
          <p:cNvPr id="3" name="Picture 2" descr="Blast_descr_bi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7" y="967576"/>
            <a:ext cx="8713540" cy="241891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350525" y="680338"/>
            <a:ext cx="1995879" cy="1012911"/>
          </a:xfrm>
          <a:prstGeom prst="round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62548" y="3507419"/>
            <a:ext cx="39137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Statistics: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Max score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Total score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Query cover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E-value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% Identity, rounded</a:t>
            </a:r>
          </a:p>
        </p:txBody>
      </p:sp>
    </p:spTree>
    <p:extLst>
      <p:ext uri="{BB962C8B-B14F-4D97-AF65-F5344CB8AC3E}">
        <p14:creationId xmlns:p14="http://schemas.microsoft.com/office/powerpoint/2010/main" val="4491761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 age of query length</a:t>
            </a:r>
          </a:p>
          <a:p>
            <a:r>
              <a:rPr lang="en-US" dirty="0"/>
              <a:t>Local alignments can ignore low-similarity parts of query or subject</a:t>
            </a:r>
          </a:p>
          <a:p>
            <a:r>
              <a:rPr lang="en-US" dirty="0"/>
              <a:t>Query cover = % of query that is part of local alignment</a:t>
            </a:r>
          </a:p>
        </p:txBody>
      </p:sp>
    </p:spTree>
    <p:extLst>
      <p:ext uri="{BB962C8B-B14F-4D97-AF65-F5344CB8AC3E}">
        <p14:creationId xmlns:p14="http://schemas.microsoft.com/office/powerpoint/2010/main" val="2305736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625"/>
            <a:ext cx="8229600" cy="1143000"/>
          </a:xfrm>
        </p:spPr>
        <p:txBody>
          <a:bodyPr/>
          <a:lstStyle/>
          <a:p>
            <a:r>
              <a:rPr lang="en-US" dirty="0"/>
              <a:t>% Identity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625"/>
            <a:ext cx="8229600" cy="4525963"/>
          </a:xfrm>
        </p:spPr>
        <p:txBody>
          <a:bodyPr/>
          <a:lstStyle/>
          <a:p>
            <a:r>
              <a:rPr lang="en-US" dirty="0"/>
              <a:t>%age of columns in the alignments where query and subject match.</a:t>
            </a:r>
          </a:p>
          <a:p>
            <a:r>
              <a:rPr lang="en-US" dirty="0"/>
              <a:t>One way to describe similarity between 2 sequences is identity and query cover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99% identity over 95% of query length</a:t>
            </a:r>
          </a:p>
          <a:p>
            <a:pPr lvl="1"/>
            <a:r>
              <a:rPr lang="en-US" dirty="0"/>
              <a:t>95% identity over 50% of query length</a:t>
            </a:r>
          </a:p>
          <a:p>
            <a:pPr lvl="1"/>
            <a:r>
              <a:rPr lang="en-US" dirty="0"/>
              <a:t>50% identity over 97% of query length</a:t>
            </a:r>
          </a:p>
        </p:txBody>
      </p:sp>
    </p:spTree>
    <p:extLst>
      <p:ext uri="{BB962C8B-B14F-4D97-AF65-F5344CB8AC3E}">
        <p14:creationId xmlns:p14="http://schemas.microsoft.com/office/powerpoint/2010/main" val="2990395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{ Identity &amp; cover } isn’t a great way to compare 2 alignments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961" y="2024136"/>
            <a:ext cx="8446077" cy="4833864"/>
          </a:xfrm>
        </p:spPr>
        <p:txBody>
          <a:bodyPr>
            <a:normAutofit/>
          </a:bodyPr>
          <a:lstStyle/>
          <a:p>
            <a:r>
              <a:rPr lang="en-US" dirty="0"/>
              <a:t>Suppose query A hits subjects B and C.</a:t>
            </a:r>
          </a:p>
          <a:p>
            <a:r>
              <a:rPr lang="en-US" dirty="0"/>
              <a:t>A hits B with 98% identity over 75% of length.</a:t>
            </a:r>
          </a:p>
          <a:p>
            <a:r>
              <a:rPr lang="en-US" dirty="0"/>
              <a:t>A hits C with 75% identity over 100% of length.</a:t>
            </a:r>
          </a:p>
          <a:p>
            <a:r>
              <a:rPr lang="en-US" dirty="0"/>
              <a:t>Which is better?</a:t>
            </a:r>
          </a:p>
          <a:p>
            <a:pPr lvl="1"/>
            <a:r>
              <a:rPr lang="en-US" dirty="0"/>
              <a:t>Better = more similar.</a:t>
            </a:r>
          </a:p>
          <a:p>
            <a:pPr lvl="1"/>
            <a:r>
              <a:rPr lang="en-US" dirty="0"/>
              <a:t>Suppose A is the most recent common ancestor of B and C.</a:t>
            </a:r>
          </a:p>
          <a:p>
            <a:pPr lvl="1"/>
            <a:r>
              <a:rPr lang="en-US" dirty="0"/>
              <a:t>Did B or C diverge more recently? </a:t>
            </a:r>
          </a:p>
          <a:p>
            <a:pPr lvl="2"/>
            <a:r>
              <a:rPr lang="en-US" dirty="0"/>
              <a:t>Therefore less time to mutate</a:t>
            </a:r>
          </a:p>
          <a:p>
            <a:pPr lvl="2"/>
            <a:r>
              <a:rPr lang="en-US" dirty="0"/>
              <a:t>Therefore more similar to A</a:t>
            </a:r>
          </a:p>
          <a:p>
            <a:r>
              <a:rPr lang="en-US" dirty="0"/>
              <a:t>I want a </a:t>
            </a:r>
            <a:r>
              <a:rPr lang="en-US" u="sng" dirty="0"/>
              <a:t>single</a:t>
            </a:r>
            <a:r>
              <a:rPr lang="en-US" dirty="0"/>
              <a:t> numeric statistic.</a:t>
            </a:r>
          </a:p>
        </p:txBody>
      </p:sp>
    </p:spTree>
    <p:extLst>
      <p:ext uri="{BB962C8B-B14F-4D97-AF65-F5344CB8AC3E}">
        <p14:creationId xmlns:p14="http://schemas.microsoft.com/office/powerpoint/2010/main" val="4090935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80" y="0"/>
            <a:ext cx="8229600" cy="1143000"/>
          </a:xfrm>
        </p:spPr>
        <p:txBody>
          <a:bodyPr/>
          <a:lstStyle/>
          <a:p>
            <a:r>
              <a:rPr lang="en-US" dirty="0"/>
              <a:t>E-value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359" y="1336098"/>
            <a:ext cx="8229600" cy="4525963"/>
          </a:xfrm>
        </p:spPr>
        <p:txBody>
          <a:bodyPr>
            <a:noAutofit/>
          </a:bodyPr>
          <a:lstStyle/>
          <a:p>
            <a:r>
              <a:rPr lang="en-US" dirty="0"/>
              <a:t>The most useful statistic … by a lot</a:t>
            </a:r>
          </a:p>
          <a:p>
            <a:r>
              <a:rPr lang="en-US" dirty="0"/>
              <a:t>Harder to understand</a:t>
            </a:r>
          </a:p>
          <a:p>
            <a:r>
              <a:rPr lang="en-US" dirty="0"/>
              <a:t>Need to remember why you just performed the blast you’re trying to interpret	</a:t>
            </a:r>
          </a:p>
          <a:p>
            <a:pPr lvl="1"/>
            <a:r>
              <a:rPr lang="en-US" dirty="0"/>
              <a:t>You want to find sequences in database that are most similar to your query …</a:t>
            </a:r>
          </a:p>
          <a:p>
            <a:pPr lvl="1"/>
            <a:r>
              <a:rPr lang="en-US" dirty="0"/>
              <a:t>… So that you can infer homology (evolutionary relationship) between your query and the most similar subjects</a:t>
            </a:r>
          </a:p>
          <a:p>
            <a:pPr lvl="1"/>
            <a:r>
              <a:rPr lang="en-US" dirty="0"/>
              <a:t>How good do score and % coverage have to be, so that you can be confident you’re seeing homology and not coincidence?</a:t>
            </a:r>
          </a:p>
        </p:txBody>
      </p:sp>
    </p:spTree>
    <p:extLst>
      <p:ext uri="{BB962C8B-B14F-4D97-AF65-F5344CB8AC3E}">
        <p14:creationId xmlns:p14="http://schemas.microsoft.com/office/powerpoint/2010/main" val="1757228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52FA-AA48-0345-A689-9BC02455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074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B6673-C0D9-D846-A07A-A7A62A0DF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69" y="182176"/>
            <a:ext cx="7886700" cy="5798493"/>
          </a:xfrm>
        </p:spPr>
        <p:txBody>
          <a:bodyPr>
            <a:normAutofit/>
          </a:bodyPr>
          <a:lstStyle/>
          <a:p>
            <a:r>
              <a:rPr lang="en-US" dirty="0"/>
              <a:t>Suppose you use sequence Q as a query, and hit subject sequence S with score 2023.</a:t>
            </a:r>
          </a:p>
          <a:p>
            <a:r>
              <a:rPr lang="en-US" dirty="0"/>
              <a:t>2 competing hypotheses: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similarity between Q and S is a coincidence.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The similarity between Q and S is a due to evolution.</a:t>
            </a:r>
          </a:p>
          <a:p>
            <a:r>
              <a:rPr lang="en-US" dirty="0"/>
              <a:t>E-value estimates P(</a:t>
            </a:r>
            <a:r>
              <a:rPr lang="en-US" dirty="0">
                <a:solidFill>
                  <a:srgbClr val="FF0000"/>
                </a:solidFill>
              </a:rPr>
              <a:t>The similarity is a coincidence</a:t>
            </a:r>
            <a:r>
              <a:rPr lang="en-US" dirty="0"/>
              <a:t>).</a:t>
            </a:r>
          </a:p>
          <a:p>
            <a:r>
              <a:rPr lang="en-US" dirty="0"/>
              <a:t>If this is small, it’s safe to bet that </a:t>
            </a:r>
            <a:r>
              <a:rPr lang="en-US" dirty="0">
                <a:solidFill>
                  <a:srgbClr val="0000FF"/>
                </a:solidFill>
              </a:rPr>
              <a:t>The similarity is due to evolution</a:t>
            </a:r>
            <a:r>
              <a:rPr lang="en-US" dirty="0"/>
              <a:t>.</a:t>
            </a:r>
          </a:p>
          <a:p>
            <a:r>
              <a:rPr lang="en-US" dirty="0"/>
              <a:t>A few slides ago you saw E-value = 0. It’s never really zero. BLAST rounds to zero if &lt; 10^-200.</a:t>
            </a:r>
          </a:p>
          <a:p>
            <a:r>
              <a:rPr lang="en-US" dirty="0"/>
              <a:t>Usually E-value is reported in scientific notation, e.g. 1.4E-64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756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5AFB-270E-B144-B40F-22D022B2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technical definition of E-value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E2B56-F3EC-9846-8F62-B3AFA61D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won’t be tested on it in this class.</a:t>
            </a:r>
          </a:p>
          <a:p>
            <a:r>
              <a:rPr lang="en-US" dirty="0"/>
              <a:t>You </a:t>
            </a:r>
            <a:r>
              <a:rPr lang="en-US" i="1" u="sng" dirty="0"/>
              <a:t>will</a:t>
            </a:r>
            <a:r>
              <a:rPr lang="en-US" dirty="0"/>
              <a:t> be tested on it in 123A,B.</a:t>
            </a:r>
          </a:p>
          <a:p>
            <a:r>
              <a:rPr lang="en-US" dirty="0"/>
              <a:t>Most people who use BLAST don’t know it.</a:t>
            </a:r>
          </a:p>
          <a:p>
            <a:r>
              <a:rPr lang="en-US" dirty="0"/>
              <a:t>Therefore it’s good to mention in job interviews.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99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79A8-C896-D443-860E-F4F6BC96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147413"/>
            <a:ext cx="9094573" cy="793114"/>
          </a:xfrm>
        </p:spPr>
        <p:txBody>
          <a:bodyPr>
            <a:noAutofit/>
          </a:bodyPr>
          <a:lstStyle/>
          <a:p>
            <a:r>
              <a:rPr lang="en-US" sz="3600" dirty="0"/>
              <a:t>The strict definition of the E-value of a blast hit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0785-F84D-EC43-A6C2-53DA9E306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84" y="1053739"/>
            <a:ext cx="7886700" cy="5062856"/>
          </a:xfrm>
        </p:spPr>
        <p:txBody>
          <a:bodyPr>
            <a:normAutofit/>
          </a:bodyPr>
          <a:lstStyle/>
          <a:p>
            <a:r>
              <a:rPr lang="en-US" sz="3200" dirty="0"/>
              <a:t>Query sequence length = </a:t>
            </a:r>
            <a:r>
              <a:rPr lang="en-US" sz="3200" dirty="0">
                <a:solidFill>
                  <a:srgbClr val="0000FF"/>
                </a:solidFill>
              </a:rPr>
              <a:t>L</a:t>
            </a:r>
            <a:r>
              <a:rPr lang="en-US" sz="3200" dirty="0"/>
              <a:t> </a:t>
            </a:r>
          </a:p>
          <a:p>
            <a:r>
              <a:rPr lang="en-US" sz="3200" dirty="0"/>
              <a:t>Blast against some database </a:t>
            </a:r>
            <a:r>
              <a:rPr lang="en-US" sz="3200" dirty="0">
                <a:solidFill>
                  <a:srgbClr val="FF0000"/>
                </a:solidFill>
              </a:rPr>
              <a:t>DB</a:t>
            </a:r>
          </a:p>
          <a:p>
            <a:r>
              <a:rPr lang="en-US" sz="3200" dirty="0"/>
              <a:t>Hit a subject with % identity </a:t>
            </a:r>
            <a:r>
              <a:rPr lang="en-US" sz="3200" dirty="0">
                <a:solidFill>
                  <a:srgbClr val="00B050"/>
                </a:solidFill>
              </a:rPr>
              <a:t>x</a:t>
            </a:r>
          </a:p>
          <a:p>
            <a:r>
              <a:rPr lang="en-US" sz="3200" dirty="0"/>
              <a:t>E-value = probability that </a:t>
            </a:r>
          </a:p>
          <a:p>
            <a:pPr lvl="1"/>
            <a:r>
              <a:rPr lang="en-US" sz="2800" dirty="0"/>
              <a:t>blasting a random query sequence of length </a:t>
            </a:r>
            <a:r>
              <a:rPr lang="en-US" sz="2800" dirty="0">
                <a:solidFill>
                  <a:srgbClr val="0000FF"/>
                </a:solidFill>
              </a:rPr>
              <a:t>L</a:t>
            </a:r>
          </a:p>
          <a:p>
            <a:pPr lvl="1"/>
            <a:r>
              <a:rPr lang="en-US" sz="2800" dirty="0"/>
              <a:t>against the same database </a:t>
            </a:r>
            <a:r>
              <a:rPr lang="en-US" sz="2800" dirty="0">
                <a:solidFill>
                  <a:srgbClr val="FF0000"/>
                </a:solidFill>
              </a:rPr>
              <a:t>DB</a:t>
            </a:r>
          </a:p>
          <a:p>
            <a:pPr lvl="1"/>
            <a:r>
              <a:rPr lang="en-US" sz="2800" dirty="0"/>
              <a:t>will hit a subject with % identity &gt;= </a:t>
            </a:r>
            <a:r>
              <a:rPr lang="en-US" sz="2800" dirty="0">
                <a:solidFill>
                  <a:srgbClr val="00B050"/>
                </a:solidFill>
              </a:rPr>
              <a:t>x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2323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3F58-E71A-E04F-9369-C9F9BA85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E598F-B942-F743-B8D4-C3850D229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B</a:t>
            </a:r>
            <a:r>
              <a:rPr lang="en-US" sz="4000" dirty="0"/>
              <a:t>asic            </a:t>
            </a:r>
          </a:p>
          <a:p>
            <a:r>
              <a:rPr lang="en-US" sz="4000" u="sng" dirty="0"/>
              <a:t>L</a:t>
            </a:r>
            <a:r>
              <a:rPr lang="en-US" sz="4000" dirty="0"/>
              <a:t>ocal </a:t>
            </a:r>
            <a:r>
              <a:rPr lang="en-US" sz="4000" u="sng" dirty="0"/>
              <a:t>A</a:t>
            </a:r>
            <a:r>
              <a:rPr lang="en-US" sz="4000" dirty="0"/>
              <a:t>lignment</a:t>
            </a:r>
          </a:p>
          <a:p>
            <a:r>
              <a:rPr lang="en-US" sz="4000" u="sng" dirty="0"/>
              <a:t>S</a:t>
            </a:r>
            <a:r>
              <a:rPr lang="en-US" sz="4000" dirty="0"/>
              <a:t>earch</a:t>
            </a:r>
          </a:p>
          <a:p>
            <a:r>
              <a:rPr lang="en-US" sz="4000" u="sng" dirty="0"/>
              <a:t>T</a:t>
            </a:r>
            <a:r>
              <a:rPr lang="en-US" sz="4000" dirty="0"/>
              <a:t>ool</a:t>
            </a:r>
            <a:endParaRPr lang="en-US" sz="4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7CFDA-6BEF-7341-B3C0-1AED673D546C}"/>
              </a:ext>
            </a:extLst>
          </p:cNvPr>
          <p:cNvSpPr txBox="1"/>
          <p:nvPr/>
        </p:nvSpPr>
        <p:spPr>
          <a:xfrm>
            <a:off x="2236378" y="1868083"/>
            <a:ext cx="3922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Not even a little 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42E3-5378-4743-9268-089AEAB90F8B}"/>
              </a:ext>
            </a:extLst>
          </p:cNvPr>
          <p:cNvSpPr txBox="1"/>
          <p:nvPr/>
        </p:nvSpPr>
        <p:spPr>
          <a:xfrm>
            <a:off x="4262402" y="2556872"/>
            <a:ext cx="689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0000FF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???</a:t>
            </a:r>
          </a:p>
          <a:p>
            <a:endParaRPr lang="en-US" sz="3600" b="1" i="1" dirty="0">
              <a:solidFill>
                <a:srgbClr val="0000FF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7B94C-C085-8241-B97F-D0BE24BBD2FB}"/>
              </a:ext>
            </a:extLst>
          </p:cNvPr>
          <p:cNvSpPr txBox="1"/>
          <p:nvPr/>
        </p:nvSpPr>
        <p:spPr>
          <a:xfrm>
            <a:off x="2451531" y="3198798"/>
            <a:ext cx="489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Search </a:t>
            </a:r>
            <a:r>
              <a:rPr lang="en-US" sz="3600" b="1" i="1" u="sng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where</a:t>
            </a:r>
            <a:r>
              <a:rPr lang="en-US" sz="3600" b="1" i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? For </a:t>
            </a:r>
            <a:r>
              <a:rPr lang="en-US" sz="3600" b="1" i="1" u="sng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what</a:t>
            </a:r>
            <a:r>
              <a:rPr lang="en-US" sz="3600" b="1" i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34FFE-A287-6D41-8B53-E479C90F1647}"/>
              </a:ext>
            </a:extLst>
          </p:cNvPr>
          <p:cNvSpPr txBox="1"/>
          <p:nvPr/>
        </p:nvSpPr>
        <p:spPr>
          <a:xfrm>
            <a:off x="1967436" y="3930045"/>
            <a:ext cx="312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Yes. It </a:t>
            </a:r>
            <a:r>
              <a:rPr lang="en-US" sz="3600" b="1" i="1" u="sng" dirty="0">
                <a:solidFill>
                  <a:schemeClr val="accent2">
                    <a:lumMod val="7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is</a:t>
            </a: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a tool.</a:t>
            </a:r>
          </a:p>
        </p:txBody>
      </p:sp>
    </p:spTree>
    <p:extLst>
      <p:ext uri="{BB962C8B-B14F-4D97-AF65-F5344CB8AC3E}">
        <p14:creationId xmlns:p14="http://schemas.microsoft.com/office/powerpoint/2010/main" val="145754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8295-3143-9648-B1B3-74DE7E08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20" y="238666"/>
            <a:ext cx="78867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Kinds of Sequence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E2A25-6651-1444-B378-47BA160E1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72" y="1825624"/>
            <a:ext cx="8447256" cy="4798911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Similarity</a:t>
            </a:r>
          </a:p>
          <a:p>
            <a:pPr lvl="1"/>
            <a:r>
              <a:rPr lang="en-US" sz="3600" dirty="0"/>
              <a:t>Coincidence</a:t>
            </a:r>
          </a:p>
          <a:p>
            <a:pPr lvl="1"/>
            <a:r>
              <a:rPr lang="en-US" sz="3600" dirty="0"/>
              <a:t>Homology (similarity due to evolutionary relationship)</a:t>
            </a:r>
          </a:p>
          <a:p>
            <a:pPr lvl="2"/>
            <a:r>
              <a:rPr lang="en-US" sz="3200" dirty="0" err="1"/>
              <a:t>Paralogy</a:t>
            </a:r>
            <a:endParaRPr lang="en-US" sz="3200" dirty="0"/>
          </a:p>
          <a:p>
            <a:pPr lvl="3"/>
            <a:r>
              <a:rPr lang="en-US" sz="2800" dirty="0"/>
              <a:t>Duplication </a:t>
            </a:r>
            <a:r>
              <a:rPr lang="en-US" sz="2800" dirty="0">
                <a:sym typeface="Wingdings" pitchFamily="2" charset="2"/>
              </a:rPr>
              <a:t> 2 genes in the same organism, diverging sequence </a:t>
            </a:r>
            <a:endParaRPr lang="en-US" sz="2800" dirty="0"/>
          </a:p>
          <a:p>
            <a:pPr lvl="2"/>
            <a:r>
              <a:rPr lang="en-US" sz="3200" dirty="0" err="1"/>
              <a:t>Orthology</a:t>
            </a:r>
            <a:endParaRPr lang="en-US" sz="3200" dirty="0"/>
          </a:p>
          <a:p>
            <a:pPr lvl="3"/>
            <a:r>
              <a:rPr lang="en-US" sz="2800" dirty="0"/>
              <a:t>Speciation </a:t>
            </a:r>
            <a:r>
              <a:rPr lang="en-US" sz="2800" dirty="0">
                <a:sym typeface="Wingdings" pitchFamily="2" charset="2"/>
              </a:rPr>
              <a:t> 2 organisms, diverging sequence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297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9FCB7-DCCD-A74A-A7BA-5A14612A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67" y="-208806"/>
            <a:ext cx="7886700" cy="1325563"/>
          </a:xfrm>
        </p:spPr>
        <p:txBody>
          <a:bodyPr/>
          <a:lstStyle/>
          <a:p>
            <a:r>
              <a:rPr lang="en-US" dirty="0"/>
              <a:t>Orthologs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347C9-A245-0C4E-A98B-AFFFFEE07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61" y="882042"/>
            <a:ext cx="7886700" cy="4351338"/>
          </a:xfrm>
        </p:spPr>
        <p:txBody>
          <a:bodyPr/>
          <a:lstStyle/>
          <a:p>
            <a:r>
              <a:rPr lang="en-US" dirty="0"/>
              <a:t>Divergent evolution</a:t>
            </a:r>
          </a:p>
          <a:p>
            <a:r>
              <a:rPr lang="en-US" dirty="0"/>
              <a:t>Often due to environmental change</a:t>
            </a:r>
          </a:p>
          <a:p>
            <a:pPr lvl="1"/>
            <a:r>
              <a:rPr lang="en-US" dirty="0"/>
              <a:t>Redefinition of “fit”</a:t>
            </a:r>
          </a:p>
          <a:p>
            <a:r>
              <a:rPr lang="en-US" dirty="0"/>
              <a:t>Sometimes genetic diversity within a species</a:t>
            </a:r>
          </a:p>
          <a:p>
            <a:r>
              <a:rPr lang="en-US" dirty="0"/>
              <a:t>Sometimes emergence of a new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3ADD0-2266-254E-8A4F-257BF870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15" y="3453941"/>
            <a:ext cx="1863331" cy="25582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B5ADFC-A3FC-7249-B316-BA663AA0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89" y="3453941"/>
            <a:ext cx="1892117" cy="2627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83EEC-86F1-AA44-8678-CF211C6BC382}"/>
              </a:ext>
            </a:extLst>
          </p:cNvPr>
          <p:cNvSpPr txBox="1"/>
          <p:nvPr/>
        </p:nvSpPr>
        <p:spPr>
          <a:xfrm>
            <a:off x="2094026" y="6081224"/>
            <a:ext cx="505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1812 (but fiction)             1835 (but really happened)</a:t>
            </a:r>
          </a:p>
        </p:txBody>
      </p:sp>
    </p:spTree>
    <p:extLst>
      <p:ext uri="{BB962C8B-B14F-4D97-AF65-F5344CB8AC3E}">
        <p14:creationId xmlns:p14="http://schemas.microsoft.com/office/powerpoint/2010/main" val="357867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20275</TotalTime>
  <Words>2460</Words>
  <Application>Microsoft Macintosh PowerPoint</Application>
  <PresentationFormat>On-screen Show (4:3)</PresentationFormat>
  <Paragraphs>466</Paragraphs>
  <Slides>68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ＭＳ Ｐゴシック</vt:lpstr>
      <vt:lpstr>Apple Chancery</vt:lpstr>
      <vt:lpstr>Arial</vt:lpstr>
      <vt:lpstr>Calibri</vt:lpstr>
      <vt:lpstr>Calibri Light</vt:lpstr>
      <vt:lpstr>Consolas</vt:lpstr>
      <vt:lpstr>Courier</vt:lpstr>
      <vt:lpstr>Lucida Console</vt:lpstr>
      <vt:lpstr>Rockwell</vt:lpstr>
      <vt:lpstr>Wingdings</vt:lpstr>
      <vt:lpstr>Office Theme</vt:lpstr>
      <vt:lpstr>BLAST</vt:lpstr>
      <vt:lpstr>Why We’re Here   </vt:lpstr>
      <vt:lpstr>BLAST</vt:lpstr>
      <vt:lpstr>BLAST</vt:lpstr>
      <vt:lpstr>BLAST</vt:lpstr>
      <vt:lpstr>BLAST</vt:lpstr>
      <vt:lpstr>BLAST</vt:lpstr>
      <vt:lpstr>Kinds of Sequence Similarity</vt:lpstr>
      <vt:lpstr>Orthologs</vt:lpstr>
      <vt:lpstr>Speciation example: Amblyrhynchus cristatus (Galapagos marine iguana)</vt:lpstr>
      <vt:lpstr>500 miles west of Ecuador …</vt:lpstr>
      <vt:lpstr>500 miles west of Ecuador …</vt:lpstr>
      <vt:lpstr>Darwin visited in 1835</vt:lpstr>
      <vt:lpstr>8 Million Years Ago</vt:lpstr>
      <vt:lpstr>8 Million Years Ago</vt:lpstr>
      <vt:lpstr>PowerPoint Presentation</vt:lpstr>
      <vt:lpstr>SCORING</vt:lpstr>
      <vt:lpstr>Alignment examples</vt:lpstr>
      <vt:lpstr>Alignment examples</vt:lpstr>
      <vt:lpstr>Alignment examples</vt:lpstr>
      <vt:lpstr>Alignment examples</vt:lpstr>
      <vt:lpstr>Evolution and Alignment</vt:lpstr>
      <vt:lpstr>If you know the upper sequence is an ancestor of the lower…</vt:lpstr>
      <vt:lpstr>If you know the lower sequence is an ancestor of the upper…</vt:lpstr>
      <vt:lpstr>PowerPoint Presentation</vt:lpstr>
      <vt:lpstr>PowerPoint Presentation</vt:lpstr>
      <vt:lpstr>PowerPoint Presentation</vt:lpstr>
      <vt:lpstr>PowerPoint Presentation</vt:lpstr>
      <vt:lpstr>Why alignment methods need indels</vt:lpstr>
      <vt:lpstr>Shove characters around to force more matches </vt:lpstr>
      <vt:lpstr>Indels in expressed nucleotide sequences cause translation havok </vt:lpstr>
      <vt:lpstr>Indels in expressed sequences wreak translation havok </vt:lpstr>
      <vt:lpstr>Indels in expressed sequences wreak translation havok </vt:lpstr>
      <vt:lpstr>Scoring a nucleotide alignment</vt:lpstr>
      <vt:lpstr>Defining the problem</vt:lpstr>
      <vt:lpstr>Defining the problem</vt:lpstr>
      <vt:lpstr>PowerPoint Presentation</vt:lpstr>
      <vt:lpstr>Global PWA</vt:lpstr>
      <vt:lpstr>Local PWA</vt:lpstr>
      <vt:lpstr>Local PWA   Global doesn’t make sense</vt:lpstr>
      <vt:lpstr>Other global alignments, equally optimal:</vt:lpstr>
      <vt:lpstr>BLAST, GenBank, and NCBI</vt:lpstr>
      <vt:lpstr>BLAST at NCBI</vt:lpstr>
      <vt:lpstr>4 main BLAST programs: blastn</vt:lpstr>
      <vt:lpstr>4 main BLAST programs: blastp</vt:lpstr>
      <vt:lpstr>4 main BLAST programs: blastx</vt:lpstr>
      <vt:lpstr>4 main BLAST programs: tblastn</vt:lpstr>
      <vt:lpstr>Let’s try it…</vt:lpstr>
      <vt:lpstr>3 main tabs, and “Taxonomy”</vt:lpstr>
      <vt:lpstr>BLAST results: Graphic Summary Tab</vt:lpstr>
      <vt:lpstr>BLAST results: so much information!</vt:lpstr>
      <vt:lpstr>BLAST results: so much information!</vt:lpstr>
      <vt:lpstr>BLAST results: so much information!</vt:lpstr>
      <vt:lpstr>BLAST results: so much information!</vt:lpstr>
      <vt:lpstr>BLAST results: so much information!</vt:lpstr>
      <vt:lpstr>Blast Results: Descriptions tab</vt:lpstr>
      <vt:lpstr>An alignment</vt:lpstr>
      <vt:lpstr>An alignment</vt:lpstr>
      <vt:lpstr>An alignment</vt:lpstr>
      <vt:lpstr>The “Descriptions” section </vt:lpstr>
      <vt:lpstr>The “Descriptions” section </vt:lpstr>
      <vt:lpstr>Query cover</vt:lpstr>
      <vt:lpstr>% Identity</vt:lpstr>
      <vt:lpstr>{ Identity &amp; cover } isn’t a great way to compare 2 alignments</vt:lpstr>
      <vt:lpstr>E-value</vt:lpstr>
      <vt:lpstr> </vt:lpstr>
      <vt:lpstr>The technical definition of E-value</vt:lpstr>
      <vt:lpstr>The strict definition of the E-value of a blast hit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101</cp:revision>
  <dcterms:created xsi:type="dcterms:W3CDTF">2021-09-13T16:13:27Z</dcterms:created>
  <dcterms:modified xsi:type="dcterms:W3CDTF">2023-01-28T16:27:03Z</dcterms:modified>
</cp:coreProperties>
</file>